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7" r:id="rId2"/>
    <p:sldId id="258" r:id="rId3"/>
    <p:sldId id="259" r:id="rId4"/>
    <p:sldId id="260" r:id="rId5"/>
    <p:sldId id="261" r:id="rId6"/>
    <p:sldId id="263" r:id="rId7"/>
    <p:sldId id="262" r:id="rId8"/>
    <p:sldId id="264" r:id="rId9"/>
    <p:sldId id="265" r:id="rId10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108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제목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9" name="부제목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28" name="날짜 개체 틀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fld id="{A120E9D4-5BA2-4CB6-97E2-2E29997FF9F4}" type="datetimeFigureOut">
              <a:rPr lang="ko-KR" altLang="en-US" smtClean="0"/>
              <a:pPr>
                <a:defRPr/>
              </a:pPr>
              <a:t>2013-11-14</a:t>
            </a:fld>
            <a:endParaRPr lang="ko-KR" altLang="en-US"/>
          </a:p>
        </p:txBody>
      </p:sp>
      <p:sp>
        <p:nvSpPr>
          <p:cNvPr id="17" name="바닥글 개체 틀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29" name="슬라이드 번호 개체 틀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pPr>
              <a:defRPr/>
            </a:pPr>
            <a:fld id="{2B8EA057-CAD6-4019-8F61-2B9938E92521}" type="slidenum">
              <a:rPr lang="ko-KR" altLang="en-US" smtClean="0"/>
              <a:pPr>
                <a:defRPr/>
              </a:pPr>
              <a:t>‹#›</a:t>
            </a:fld>
            <a:endParaRPr lang="ko-KR" altLang="en-US"/>
          </a:p>
        </p:txBody>
      </p:sp>
      <p:sp>
        <p:nvSpPr>
          <p:cNvPr id="21" name="직사각형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직사각형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직사각형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직사각형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DF0FE08-1803-4B08-B9DB-10C684DC12BC}" type="datetimeFigureOut">
              <a:rPr lang="ko-KR" altLang="en-US" smtClean="0"/>
              <a:pPr>
                <a:defRPr/>
              </a:pPr>
              <a:t>2013-11-14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F3D09F-400E-48A2-81E5-192B55F213D0}" type="slidenum">
              <a:rPr lang="ko-KR" altLang="en-US" smtClean="0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B2C0E47-1611-4B5F-9BC0-9A71ED4B1E59}" type="datetimeFigureOut">
              <a:rPr lang="ko-KR" altLang="en-US" smtClean="0"/>
              <a:pPr>
                <a:defRPr/>
              </a:pPr>
              <a:t>2013-11-14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476C04-B378-4091-86EC-ED16C7518FC9}" type="slidenum">
              <a:rPr lang="ko-KR" altLang="en-US" smtClean="0"/>
              <a:pPr>
                <a:defRPr/>
              </a:pPr>
              <a:t>‹#›</a:t>
            </a:fld>
            <a:endParaRPr lang="ko-KR" altLang="en-US"/>
          </a:p>
        </p:txBody>
      </p:sp>
      <p:sp>
        <p:nvSpPr>
          <p:cNvPr id="7" name="직선 연결선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이등변 삼각형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직선 연결선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580C5B3-A749-4BB3-A05D-48C21DAE592B}" type="datetimeFigureOut">
              <a:rPr lang="ko-KR" altLang="en-US" smtClean="0"/>
              <a:pPr>
                <a:defRPr/>
              </a:pPr>
              <a:t>2013-11-14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F1BBB3-A7B5-4166-8792-6D9D7E19CF15}" type="slidenum">
              <a:rPr lang="ko-KR" altLang="en-US" smtClean="0"/>
              <a:pPr>
                <a:defRPr/>
              </a:pPr>
              <a:t>‹#›</a:t>
            </a:fld>
            <a:endParaRPr lang="ko-KR" altLang="en-US"/>
          </a:p>
        </p:txBody>
      </p:sp>
      <p:sp>
        <p:nvSpPr>
          <p:cNvPr id="8" name="내용 개체 틀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pPr>
              <a:defRPr/>
            </a:pPr>
            <a:fld id="{951521F8-3A1D-45A7-B91E-0DC38B9FC4FD}" type="datetimeFigureOut">
              <a:rPr lang="ko-KR" altLang="en-US" smtClean="0"/>
              <a:pPr>
                <a:defRPr/>
              </a:pPr>
              <a:t>2013-11-14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pPr>
              <a:defRPr/>
            </a:pPr>
            <a:fld id="{FE181214-4C18-491A-AD29-51E1E9E7F3BA}" type="slidenum">
              <a:rPr lang="ko-KR" altLang="en-US" smtClean="0"/>
              <a:pPr>
                <a:defRPr/>
              </a:pPr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직사각형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E875C09-0A46-4938-897C-058A4467DF5E}" type="datetimeFigureOut">
              <a:rPr lang="ko-KR" altLang="en-US" smtClean="0"/>
              <a:pPr>
                <a:defRPr/>
              </a:pPr>
              <a:t>2013-11-14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8B0DC9-9802-40AD-803B-60B2E5BB6AA5}" type="slidenum">
              <a:rPr lang="ko-KR" altLang="en-US" smtClean="0"/>
              <a:pPr>
                <a:defRPr/>
              </a:pPr>
              <a:t>‹#›</a:t>
            </a:fld>
            <a:endParaRPr lang="ko-KR" altLang="en-US"/>
          </a:p>
        </p:txBody>
      </p:sp>
      <p:sp>
        <p:nvSpPr>
          <p:cNvPr id="9" name="내용 개체 틀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11" name="내용 개체 틀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43B4312-8762-40ED-9334-49E549070FB1}" type="datetimeFigureOut">
              <a:rPr lang="ko-KR" altLang="en-US" smtClean="0"/>
              <a:pPr>
                <a:defRPr/>
              </a:pPr>
              <a:t>2013-11-14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E7245E-4866-43D1-9216-8F15CA41156F}" type="slidenum">
              <a:rPr lang="ko-KR" altLang="en-US" smtClean="0"/>
              <a:pPr>
                <a:defRPr/>
              </a:pPr>
              <a:t>‹#›</a:t>
            </a:fld>
            <a:endParaRPr lang="ko-KR" altLang="en-US"/>
          </a:p>
        </p:txBody>
      </p:sp>
      <p:sp>
        <p:nvSpPr>
          <p:cNvPr id="11" name="내용 개체 틀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13" name="내용 개체 틀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8BC6BB-B7F0-47D3-8633-B69DDF8C04BA}" type="datetimeFigureOut">
              <a:rPr lang="ko-KR" altLang="en-US" smtClean="0"/>
              <a:pPr>
                <a:defRPr/>
              </a:pPr>
              <a:t>2013-11-14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A208F8-5CC1-4F49-B370-BAC1200B970F}" type="slidenum">
              <a:rPr lang="ko-KR" altLang="en-US" smtClean="0"/>
              <a:pPr>
                <a:defRPr/>
              </a:pPr>
              <a:t>‹#›</a:t>
            </a:fld>
            <a:endParaRPr lang="ko-KR" altLang="en-US"/>
          </a:p>
        </p:txBody>
      </p:sp>
      <p:sp>
        <p:nvSpPr>
          <p:cNvPr id="6" name="이등변 삼각형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9F9EB88-EC8D-4CD1-9EDF-376D3CBBD652}" type="datetimeFigureOut">
              <a:rPr lang="ko-KR" altLang="en-US" smtClean="0"/>
              <a:pPr>
                <a:defRPr/>
              </a:pPr>
              <a:t>2013-11-14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90F94F9-4A71-44EC-97D6-C43106CA64A2}" type="slidenum">
              <a:rPr lang="ko-KR" altLang="en-US" smtClean="0"/>
              <a:pPr>
                <a:defRPr/>
              </a:pPr>
              <a:t>‹#›</a:t>
            </a:fld>
            <a:endParaRPr lang="ko-KR" altLang="en-US"/>
          </a:p>
        </p:txBody>
      </p:sp>
      <p:sp>
        <p:nvSpPr>
          <p:cNvPr id="5" name="직선 연결선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이등변 삼각형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69D59E5-2D94-4D17-A5E5-5482565041E9}" type="datetimeFigureOut">
              <a:rPr lang="ko-KR" altLang="en-US" smtClean="0"/>
              <a:pPr>
                <a:defRPr/>
              </a:pPr>
              <a:t>2013-11-14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53C2BC-3345-411F-A506-EEA4A333DE09}" type="slidenum">
              <a:rPr lang="ko-KR" altLang="en-US" smtClean="0"/>
              <a:pPr>
                <a:defRPr/>
              </a:pPr>
              <a:t>‹#›</a:t>
            </a:fld>
            <a:endParaRPr lang="ko-KR" altLang="en-US"/>
          </a:p>
        </p:txBody>
      </p:sp>
      <p:sp>
        <p:nvSpPr>
          <p:cNvPr id="8" name="직선 연결선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직선 연결선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이등변 삼각형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내용 개체 틀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513CD77-D1C8-4DAF-84AF-BB1B512D197F}" type="datetimeFigureOut">
              <a:rPr lang="ko-KR" altLang="en-US" smtClean="0"/>
              <a:pPr>
                <a:defRPr/>
              </a:pPr>
              <a:t>2013-11-14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875A41-EB22-4022-8B0C-37EBBCDA2AC1}" type="slidenum">
              <a:rPr lang="ko-KR" altLang="en-US" smtClean="0"/>
              <a:pPr>
                <a:defRPr/>
              </a:pPr>
              <a:t>‹#›</a:t>
            </a:fld>
            <a:endParaRPr lang="ko-KR" altLang="en-US"/>
          </a:p>
        </p:txBody>
      </p:sp>
      <p:sp>
        <p:nvSpPr>
          <p:cNvPr id="8" name="직선 연결선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이등변 삼각형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직사각형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제목 개체 틀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3" name="텍스트 개체 틀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4" name="날짜 개체 틀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4F97B10-1A58-4173-BF3C-82F90F4BCD74}" type="datetimeFigureOut">
              <a:rPr lang="ko-KR" altLang="en-US" smtClean="0"/>
              <a:pPr>
                <a:defRPr/>
              </a:pPr>
              <a:t>2013-11-14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23" name="슬라이드 번호 개체 틀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3AA368DB-BB3B-4083-B5FE-25DBE4E2A78A}" type="slidenum">
              <a:rPr lang="ko-KR" altLang="en-US" smtClean="0"/>
              <a:pPr>
                <a:defRPr/>
              </a:pPr>
              <a:t>‹#›</a:t>
            </a:fld>
            <a:endParaRPr lang="ko-KR" altLang="en-US"/>
          </a:p>
        </p:txBody>
      </p:sp>
      <p:sp>
        <p:nvSpPr>
          <p:cNvPr id="28" name="직선 연결선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직선 연결선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이등변 삼각형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1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1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1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1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1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1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1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1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1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1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ko-KR" dirty="0" smtClean="0">
                <a:solidFill>
                  <a:schemeClr val="accent1">
                    <a:satMod val="150000"/>
                  </a:schemeClr>
                </a:solidFill>
              </a:rPr>
              <a:t>Ch. </a:t>
            </a:r>
            <a:r>
              <a:rPr lang="en-US" altLang="ko-KR" dirty="0" smtClean="0">
                <a:solidFill>
                  <a:schemeClr val="accent1">
                    <a:satMod val="150000"/>
                  </a:schemeClr>
                </a:solidFill>
              </a:rPr>
              <a:t>5. </a:t>
            </a:r>
            <a:r>
              <a:rPr lang="ko-KR" altLang="en-US" dirty="0" smtClean="0">
                <a:solidFill>
                  <a:schemeClr val="accent1">
                    <a:satMod val="150000"/>
                  </a:schemeClr>
                </a:solidFill>
              </a:rPr>
              <a:t>산도</a:t>
            </a:r>
            <a:r>
              <a:rPr lang="en-US" altLang="ko-KR" dirty="0" smtClean="0">
                <a:solidFill>
                  <a:schemeClr val="accent1">
                    <a:satMod val="150000"/>
                  </a:schemeClr>
                </a:solidFill>
              </a:rPr>
              <a:t>, </a:t>
            </a:r>
            <a:r>
              <a:rPr lang="ko-KR" altLang="en-US" dirty="0" smtClean="0">
                <a:solidFill>
                  <a:schemeClr val="accent1">
                    <a:satMod val="150000"/>
                  </a:schemeClr>
                </a:solidFill>
              </a:rPr>
              <a:t>염기도</a:t>
            </a:r>
            <a:r>
              <a:rPr lang="en-US" altLang="ko-KR" dirty="0" smtClean="0">
                <a:solidFill>
                  <a:schemeClr val="accent1">
                    <a:satMod val="150000"/>
                  </a:schemeClr>
                </a:solidFill>
              </a:rPr>
              <a:t>, </a:t>
            </a:r>
            <a:r>
              <a:rPr lang="ko-KR" altLang="en-US" dirty="0" err="1" smtClean="0">
                <a:solidFill>
                  <a:schemeClr val="accent1">
                    <a:satMod val="150000"/>
                  </a:schemeClr>
                </a:solidFill>
              </a:rPr>
              <a:t>총용존고형물질량</a:t>
            </a:r>
            <a:r>
              <a:rPr lang="en-US" altLang="ko-KR" dirty="0" smtClean="0">
                <a:solidFill>
                  <a:schemeClr val="accent1">
                    <a:satMod val="150000"/>
                  </a:schemeClr>
                </a:solidFill>
              </a:rPr>
              <a:t>, </a:t>
            </a:r>
            <a:r>
              <a:rPr lang="ko-KR" altLang="en-US" dirty="0" smtClean="0">
                <a:solidFill>
                  <a:schemeClr val="accent1">
                    <a:satMod val="150000"/>
                  </a:schemeClr>
                </a:solidFill>
              </a:rPr>
              <a:t>경도</a:t>
            </a:r>
            <a:endParaRPr lang="ko-KR" altLang="en-US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5" name="내용 개체 틀 4"/>
          <p:cNvSpPr>
            <a:spLocks noGrp="1"/>
          </p:cNvSpPr>
          <p:nvPr>
            <p:ph sz="quarter" idx="1"/>
          </p:nvPr>
        </p:nvSpPr>
        <p:spPr/>
        <p:txBody>
          <a:bodyPr rtlCol="0">
            <a:normAutofit/>
          </a:bodyPr>
          <a:lstStyle/>
          <a:p>
            <a:pPr marL="576072" indent="-45720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ko-KR" altLang="en-US" b="1" dirty="0" smtClean="0"/>
              <a:t>산도</a:t>
            </a:r>
            <a:r>
              <a:rPr lang="en-US" altLang="ko-KR" b="1" dirty="0" smtClean="0"/>
              <a:t>(Acidity)</a:t>
            </a:r>
            <a:r>
              <a:rPr lang="en-US" altLang="ko-KR" b="1" baseline="-25000" dirty="0" smtClean="0"/>
              <a:t> </a:t>
            </a:r>
            <a:endParaRPr lang="en-US" altLang="ko-KR" b="1" baseline="-25000" dirty="0"/>
          </a:p>
          <a:p>
            <a:pPr marL="736092" lvl="1" indent="-342900">
              <a:spcBef>
                <a:spcPts val="0"/>
              </a:spcBef>
              <a:buFont typeface="Wingdings" panose="05000000000000000000" pitchFamily="2" charset="2"/>
              <a:buChar char="§"/>
              <a:defRPr/>
            </a:pPr>
            <a:r>
              <a:rPr lang="ko-KR" altLang="en-US" b="1" dirty="0" smtClean="0"/>
              <a:t>정의</a:t>
            </a:r>
            <a:r>
              <a:rPr lang="en-US" altLang="ko-KR" b="1" dirty="0" smtClean="0"/>
              <a:t>: </a:t>
            </a:r>
            <a:r>
              <a:rPr lang="ko-KR" altLang="en-US" b="1" dirty="0" smtClean="0"/>
              <a:t>물이 수소 이온</a:t>
            </a:r>
            <a:r>
              <a:rPr lang="en-US" altLang="ko-KR" b="1" dirty="0" smtClean="0"/>
              <a:t>(proton, H</a:t>
            </a:r>
            <a:r>
              <a:rPr lang="en-US" altLang="ko-KR" b="1" baseline="30000" dirty="0" smtClean="0"/>
              <a:t>+</a:t>
            </a:r>
            <a:r>
              <a:rPr lang="en-US" altLang="ko-KR" b="1" dirty="0" smtClean="0"/>
              <a:t>)</a:t>
            </a:r>
            <a:r>
              <a:rPr lang="ko-KR" altLang="en-US" b="1" dirty="0" smtClean="0"/>
              <a:t>를 낼 수 있는 능력</a:t>
            </a:r>
            <a:endParaRPr lang="en-US" altLang="ko-KR" b="1" dirty="0" smtClean="0"/>
          </a:p>
          <a:p>
            <a:pPr marL="736092" lvl="1" indent="-342900">
              <a:spcBef>
                <a:spcPts val="0"/>
              </a:spcBef>
              <a:buFont typeface="Wingdings" panose="05000000000000000000" pitchFamily="2" charset="2"/>
              <a:buChar char="§"/>
              <a:defRPr/>
            </a:pPr>
            <a:r>
              <a:rPr lang="ko-KR" altLang="en-US" b="1" dirty="0" smtClean="0"/>
              <a:t>원인</a:t>
            </a:r>
            <a:r>
              <a:rPr lang="en-US" altLang="ko-KR" b="1" dirty="0" smtClean="0"/>
              <a:t>:</a:t>
            </a:r>
          </a:p>
          <a:p>
            <a:pPr marL="1124712" lvl="2" indent="-457200">
              <a:spcBef>
                <a:spcPts val="0"/>
              </a:spcBef>
              <a:buClrTx/>
              <a:buFont typeface="+mj-ea"/>
              <a:buAutoNum type="circleNumDbPlain"/>
              <a:defRPr/>
            </a:pPr>
            <a:r>
              <a:rPr lang="ko-KR" altLang="en-US" b="1" dirty="0" smtClean="0"/>
              <a:t>강산 및 약산의 존재</a:t>
            </a:r>
            <a:r>
              <a:rPr lang="en-US" altLang="ko-KR" b="1" dirty="0" smtClean="0"/>
              <a:t>: </a:t>
            </a:r>
          </a:p>
          <a:p>
            <a:pPr marL="1399032" lvl="3" indent="-457200">
              <a:spcBef>
                <a:spcPts val="0"/>
              </a:spcBef>
              <a:buClrTx/>
              <a:buFont typeface="Arial" panose="020B0604020202020204" pitchFamily="34" charset="0"/>
              <a:buChar char="•"/>
              <a:defRPr/>
            </a:pPr>
            <a:r>
              <a:rPr lang="en-US" altLang="ko-KR" sz="2000" b="1" dirty="0" smtClean="0"/>
              <a:t>H</a:t>
            </a:r>
            <a:r>
              <a:rPr lang="en-US" altLang="ko-KR" sz="2000" b="1" baseline="30000" dirty="0" smtClean="0"/>
              <a:t>+</a:t>
            </a:r>
            <a:r>
              <a:rPr lang="en-US" altLang="ko-KR" sz="2000" b="1" dirty="0" smtClean="0"/>
              <a:t> + OH</a:t>
            </a:r>
            <a:r>
              <a:rPr lang="en-US" altLang="ko-KR" sz="2000" b="1" baseline="30000" dirty="0" smtClean="0"/>
              <a:t>-</a:t>
            </a:r>
            <a:r>
              <a:rPr lang="en-US" altLang="ko-KR" sz="2000" b="1" dirty="0" smtClean="0"/>
              <a:t> = H</a:t>
            </a:r>
            <a:r>
              <a:rPr lang="en-US" altLang="ko-KR" sz="2000" b="1" baseline="-25000" dirty="0" smtClean="0"/>
              <a:t>2</a:t>
            </a:r>
            <a:r>
              <a:rPr lang="en-US" altLang="ko-KR" sz="2000" b="1" dirty="0" smtClean="0"/>
              <a:t>O</a:t>
            </a:r>
          </a:p>
          <a:p>
            <a:pPr marL="1399032" lvl="3" indent="-457200">
              <a:spcBef>
                <a:spcPts val="0"/>
              </a:spcBef>
              <a:buClrTx/>
              <a:buFont typeface="Arial" panose="020B0604020202020204" pitchFamily="34" charset="0"/>
              <a:buChar char="•"/>
              <a:defRPr/>
            </a:pPr>
            <a:r>
              <a:rPr lang="en-US" altLang="ko-KR" sz="2000" b="1" dirty="0" smtClean="0"/>
              <a:t>HSO</a:t>
            </a:r>
            <a:r>
              <a:rPr lang="en-US" altLang="ko-KR" sz="2000" b="1" baseline="-25000" dirty="0" smtClean="0"/>
              <a:t>4</a:t>
            </a:r>
            <a:r>
              <a:rPr lang="en-US" altLang="ko-KR" sz="2000" b="1" baseline="30000" dirty="0" smtClean="0"/>
              <a:t>-</a:t>
            </a:r>
            <a:r>
              <a:rPr lang="en-US" altLang="ko-KR" sz="2000" b="1" dirty="0" smtClean="0"/>
              <a:t> + OH</a:t>
            </a:r>
            <a:r>
              <a:rPr lang="en-US" altLang="ko-KR" sz="2000" b="1" baseline="30000" dirty="0" smtClean="0"/>
              <a:t>-</a:t>
            </a:r>
            <a:r>
              <a:rPr lang="en-US" altLang="ko-KR" sz="2000" b="1" dirty="0" smtClean="0"/>
              <a:t> = H</a:t>
            </a:r>
            <a:r>
              <a:rPr lang="en-US" altLang="ko-KR" sz="2000" b="1" baseline="-25000" dirty="0" smtClean="0"/>
              <a:t>2</a:t>
            </a:r>
            <a:r>
              <a:rPr lang="en-US" altLang="ko-KR" sz="2000" b="1" dirty="0" smtClean="0"/>
              <a:t>O + SO</a:t>
            </a:r>
            <a:r>
              <a:rPr lang="en-US" altLang="ko-KR" sz="2000" b="1" baseline="-25000" dirty="0" smtClean="0"/>
              <a:t>4</a:t>
            </a:r>
            <a:r>
              <a:rPr lang="en-US" altLang="ko-KR" sz="2000" b="1" baseline="30000" dirty="0" smtClean="0"/>
              <a:t>2-</a:t>
            </a:r>
          </a:p>
          <a:p>
            <a:pPr marL="1399032" lvl="3" indent="-457200">
              <a:spcBef>
                <a:spcPts val="0"/>
              </a:spcBef>
              <a:buClrTx/>
              <a:buFont typeface="Arial" panose="020B0604020202020204" pitchFamily="34" charset="0"/>
              <a:buChar char="•"/>
              <a:defRPr/>
            </a:pPr>
            <a:r>
              <a:rPr lang="en-US" altLang="ko-KR" sz="2000" b="1" dirty="0" smtClean="0"/>
              <a:t>H</a:t>
            </a:r>
            <a:r>
              <a:rPr lang="en-US" altLang="ko-KR" sz="2000" b="1" baseline="-25000" dirty="0" smtClean="0"/>
              <a:t>2</a:t>
            </a:r>
            <a:r>
              <a:rPr lang="en-US" altLang="ko-KR" sz="2000" b="1" dirty="0" smtClean="0"/>
              <a:t>S + </a:t>
            </a:r>
            <a:r>
              <a:rPr lang="en-US" altLang="ko-KR" sz="2000" b="1" dirty="0"/>
              <a:t>OH</a:t>
            </a:r>
            <a:r>
              <a:rPr lang="en-US" altLang="ko-KR" sz="2000" b="1" baseline="30000" dirty="0"/>
              <a:t>- </a:t>
            </a:r>
            <a:r>
              <a:rPr lang="en-US" altLang="ko-KR" sz="2000" b="1" baseline="30000" dirty="0" smtClean="0"/>
              <a:t> </a:t>
            </a:r>
            <a:r>
              <a:rPr lang="en-US" altLang="ko-KR" sz="2000" b="1" dirty="0" smtClean="0"/>
              <a:t>= HS</a:t>
            </a:r>
            <a:r>
              <a:rPr lang="en-US" altLang="ko-KR" sz="2000" b="1" baseline="30000" dirty="0" smtClean="0"/>
              <a:t>-</a:t>
            </a:r>
            <a:r>
              <a:rPr lang="en-US" altLang="ko-KR" sz="2000" b="1" dirty="0" smtClean="0"/>
              <a:t> + </a:t>
            </a:r>
            <a:r>
              <a:rPr lang="en-US" altLang="ko-KR" sz="2000" b="1" dirty="0"/>
              <a:t>H</a:t>
            </a:r>
            <a:r>
              <a:rPr lang="en-US" altLang="ko-KR" sz="2000" b="1" baseline="-25000" dirty="0"/>
              <a:t>2</a:t>
            </a:r>
            <a:r>
              <a:rPr lang="en-US" altLang="ko-KR" sz="2000" b="1" dirty="0"/>
              <a:t>O</a:t>
            </a:r>
            <a:endParaRPr lang="en-US" altLang="ko-KR" sz="2000" b="1" dirty="0" smtClean="0"/>
          </a:p>
          <a:p>
            <a:pPr marL="1124712" lvl="2" indent="-457200">
              <a:spcBef>
                <a:spcPts val="0"/>
              </a:spcBef>
              <a:buClrTx/>
              <a:buFont typeface="+mj-ea"/>
              <a:buAutoNum type="circleNumDbPlain"/>
              <a:defRPr/>
            </a:pPr>
            <a:r>
              <a:rPr lang="ko-KR" altLang="en-US" b="1" dirty="0" smtClean="0"/>
              <a:t>강산과 약염기 염의 존재</a:t>
            </a:r>
            <a:endParaRPr lang="en-US" altLang="ko-KR" b="1" dirty="0" smtClean="0"/>
          </a:p>
          <a:p>
            <a:pPr marL="1399032" lvl="3" indent="-457200">
              <a:spcBef>
                <a:spcPts val="0"/>
              </a:spcBef>
              <a:buClrTx/>
              <a:buFont typeface="Arial" panose="020B0604020202020204" pitchFamily="34" charset="0"/>
              <a:buChar char="•"/>
              <a:defRPr/>
            </a:pPr>
            <a:r>
              <a:rPr lang="en-US" altLang="ko-KR" sz="2000" b="1" dirty="0" smtClean="0"/>
              <a:t>NH4Cl + H</a:t>
            </a:r>
            <a:r>
              <a:rPr lang="en-US" altLang="ko-KR" sz="2000" b="1" baseline="-25000" dirty="0" smtClean="0"/>
              <a:t>2</a:t>
            </a:r>
            <a:r>
              <a:rPr lang="en-US" altLang="ko-KR" sz="2000" b="1" dirty="0" smtClean="0"/>
              <a:t>O = NH4OH + </a:t>
            </a:r>
            <a:r>
              <a:rPr lang="en-US" altLang="ko-KR" sz="2000" b="1" dirty="0"/>
              <a:t>H</a:t>
            </a:r>
            <a:r>
              <a:rPr lang="en-US" altLang="ko-KR" sz="2000" b="1" baseline="30000" dirty="0" smtClean="0"/>
              <a:t>+</a:t>
            </a:r>
            <a:r>
              <a:rPr lang="en-US" altLang="ko-KR" sz="2000" b="1" dirty="0" smtClean="0"/>
              <a:t>+ </a:t>
            </a:r>
            <a:r>
              <a:rPr lang="en-US" altLang="ko-KR" sz="2000" b="1" dirty="0" err="1" smtClean="0"/>
              <a:t>Cl</a:t>
            </a:r>
            <a:r>
              <a:rPr lang="en-US" altLang="ko-KR" sz="2000" b="1" baseline="30000" dirty="0" smtClean="0"/>
              <a:t>-</a:t>
            </a:r>
          </a:p>
          <a:p>
            <a:pPr marL="1124712" lvl="2" indent="-457200">
              <a:spcBef>
                <a:spcPts val="0"/>
              </a:spcBef>
              <a:buClrTx/>
              <a:buFont typeface="+mj-ea"/>
              <a:buAutoNum type="circleNumDbPlain"/>
              <a:defRPr/>
            </a:pPr>
            <a:r>
              <a:rPr lang="en-US" altLang="ko-KR" b="1" dirty="0" smtClean="0"/>
              <a:t>Fe</a:t>
            </a:r>
            <a:r>
              <a:rPr lang="en-US" altLang="ko-KR" b="1" baseline="30000" dirty="0" smtClean="0"/>
              <a:t>3+</a:t>
            </a:r>
            <a:r>
              <a:rPr lang="en-US" altLang="ko-KR" b="1" dirty="0" smtClean="0"/>
              <a:t>, Al</a:t>
            </a:r>
            <a:r>
              <a:rPr lang="en-US" altLang="ko-KR" b="1" baseline="30000" dirty="0" smtClean="0"/>
              <a:t>3+</a:t>
            </a:r>
            <a:r>
              <a:rPr lang="ko-KR" altLang="en-US" b="1" dirty="0" smtClean="0"/>
              <a:t>의 가수 분해</a:t>
            </a:r>
            <a:r>
              <a:rPr lang="en-US" altLang="ko-KR" b="1" dirty="0" smtClean="0"/>
              <a:t>(hydrolysis)</a:t>
            </a:r>
          </a:p>
          <a:p>
            <a:pPr marL="1399032" lvl="3" indent="-457200">
              <a:spcBef>
                <a:spcPts val="0"/>
              </a:spcBef>
              <a:buClrTx/>
              <a:buFont typeface="Arial" panose="020B0604020202020204" pitchFamily="34" charset="0"/>
              <a:buChar char="•"/>
              <a:defRPr/>
            </a:pPr>
            <a:r>
              <a:rPr lang="en-US" altLang="ko-KR" sz="2000" b="1" dirty="0" smtClean="0"/>
              <a:t>Al</a:t>
            </a:r>
            <a:r>
              <a:rPr lang="en-US" altLang="ko-KR" sz="2000" b="1" baseline="30000" dirty="0" smtClean="0"/>
              <a:t>3+</a:t>
            </a:r>
            <a:r>
              <a:rPr lang="en-US" altLang="ko-KR" sz="2000" b="1" dirty="0" smtClean="0"/>
              <a:t> + </a:t>
            </a:r>
            <a:r>
              <a:rPr lang="en-US" altLang="ko-KR" sz="2000" b="1" dirty="0"/>
              <a:t>H</a:t>
            </a:r>
            <a:r>
              <a:rPr lang="en-US" altLang="ko-KR" sz="2000" b="1" baseline="-25000" dirty="0"/>
              <a:t>2</a:t>
            </a:r>
            <a:r>
              <a:rPr lang="en-US" altLang="ko-KR" sz="2000" b="1" dirty="0"/>
              <a:t>O </a:t>
            </a:r>
            <a:r>
              <a:rPr lang="en-US" altLang="ko-KR" sz="2000" b="1" dirty="0" smtClean="0"/>
              <a:t>= Al(OH)</a:t>
            </a:r>
            <a:r>
              <a:rPr lang="en-US" altLang="ko-KR" sz="2000" b="1" baseline="-25000" dirty="0" smtClean="0"/>
              <a:t>3</a:t>
            </a:r>
            <a:r>
              <a:rPr lang="en-US" altLang="ko-KR" sz="2000" b="1" dirty="0" smtClean="0"/>
              <a:t> + 3</a:t>
            </a:r>
            <a:r>
              <a:rPr lang="en-US" altLang="ko-KR" sz="2000" b="1" dirty="0"/>
              <a:t> H</a:t>
            </a:r>
            <a:r>
              <a:rPr lang="en-US" altLang="ko-KR" sz="2000" b="1" baseline="30000" dirty="0"/>
              <a:t>+</a:t>
            </a:r>
            <a:endParaRPr lang="en-US" altLang="ko-KR" sz="2000" b="1" dirty="0" smtClean="0"/>
          </a:p>
          <a:p>
            <a:pPr marL="1124712" lvl="2" indent="-457200">
              <a:spcBef>
                <a:spcPts val="0"/>
              </a:spcBef>
              <a:buClrTx/>
              <a:buFont typeface="+mj-ea"/>
              <a:buAutoNum type="circleNumDbPlain"/>
              <a:defRPr/>
            </a:pPr>
            <a:r>
              <a:rPr lang="en-US" altLang="ko-KR" b="1" dirty="0" smtClean="0"/>
              <a:t>Fe</a:t>
            </a:r>
            <a:r>
              <a:rPr lang="en-US" altLang="ko-KR" b="1" baseline="30000" dirty="0" smtClean="0"/>
              <a:t>2+</a:t>
            </a:r>
            <a:r>
              <a:rPr lang="en-US" altLang="ko-KR" b="1" dirty="0" smtClean="0"/>
              <a:t>, Mn</a:t>
            </a:r>
            <a:r>
              <a:rPr lang="en-US" altLang="ko-KR" b="1" baseline="30000" dirty="0" smtClean="0"/>
              <a:t>2+</a:t>
            </a:r>
            <a:r>
              <a:rPr lang="en-US" altLang="ko-KR" b="1" dirty="0" smtClean="0"/>
              <a:t> </a:t>
            </a:r>
            <a:r>
              <a:rPr lang="ko-KR" altLang="en-US" b="1" dirty="0" smtClean="0"/>
              <a:t>등의 산화 및 가수분해</a:t>
            </a:r>
            <a:endParaRPr lang="en-US" altLang="ko-KR" b="1" dirty="0" smtClean="0"/>
          </a:p>
          <a:p>
            <a:pPr marL="1399032" lvl="3" indent="-457200">
              <a:spcBef>
                <a:spcPts val="0"/>
              </a:spcBef>
              <a:buClrTx/>
              <a:buFont typeface="Arial" panose="020B0604020202020204" pitchFamily="34" charset="0"/>
              <a:buChar char="•"/>
              <a:defRPr/>
            </a:pPr>
            <a:r>
              <a:rPr lang="en-US" altLang="ko-KR" sz="2000" b="1" dirty="0" smtClean="0"/>
              <a:t>Fe</a:t>
            </a:r>
            <a:r>
              <a:rPr lang="en-US" altLang="ko-KR" sz="2000" b="1" baseline="30000" dirty="0" smtClean="0"/>
              <a:t>2+</a:t>
            </a:r>
            <a:r>
              <a:rPr lang="en-US" altLang="ko-KR" sz="2000" b="1" dirty="0" smtClean="0"/>
              <a:t> + 0.25O</a:t>
            </a:r>
            <a:r>
              <a:rPr lang="en-US" altLang="ko-KR" sz="2000" b="1" baseline="-25000" dirty="0" smtClean="0"/>
              <a:t>2</a:t>
            </a:r>
            <a:r>
              <a:rPr lang="en-US" altLang="ko-KR" sz="2000" b="1" dirty="0" smtClean="0"/>
              <a:t> +2.5H</a:t>
            </a:r>
            <a:r>
              <a:rPr lang="en-US" altLang="ko-KR" sz="2000" b="1" baseline="-25000" dirty="0" smtClean="0"/>
              <a:t>2</a:t>
            </a:r>
            <a:r>
              <a:rPr lang="en-US" altLang="ko-KR" sz="2000" b="1" dirty="0" smtClean="0"/>
              <a:t>O = Fe(OH)</a:t>
            </a:r>
            <a:r>
              <a:rPr lang="en-US" altLang="ko-KR" sz="2000" b="1" baseline="-25000" dirty="0" smtClean="0"/>
              <a:t>3</a:t>
            </a:r>
            <a:r>
              <a:rPr lang="en-US" altLang="ko-KR" sz="2000" b="1" dirty="0" smtClean="0"/>
              <a:t> + 2H</a:t>
            </a:r>
            <a:r>
              <a:rPr lang="en-US" altLang="ko-KR" sz="2000" b="1" baseline="30000" dirty="0" smtClean="0"/>
              <a:t>+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>
                <a:solidFill>
                  <a:schemeClr val="accent1">
                    <a:satMod val="150000"/>
                  </a:schemeClr>
                </a:solidFill>
              </a:rPr>
              <a:t>Ch. 5. </a:t>
            </a:r>
            <a:r>
              <a:rPr lang="ko-KR" altLang="en-US" dirty="0">
                <a:solidFill>
                  <a:schemeClr val="accent1">
                    <a:satMod val="150000"/>
                  </a:schemeClr>
                </a:solidFill>
              </a:rPr>
              <a:t>산도</a:t>
            </a:r>
            <a:r>
              <a:rPr lang="en-US" altLang="ko-KR" dirty="0">
                <a:solidFill>
                  <a:schemeClr val="accent1">
                    <a:satMod val="150000"/>
                  </a:schemeClr>
                </a:solidFill>
              </a:rPr>
              <a:t>, </a:t>
            </a:r>
            <a:r>
              <a:rPr lang="ko-KR" altLang="en-US" dirty="0">
                <a:solidFill>
                  <a:schemeClr val="accent1">
                    <a:satMod val="150000"/>
                  </a:schemeClr>
                </a:solidFill>
              </a:rPr>
              <a:t>염기도</a:t>
            </a:r>
            <a:r>
              <a:rPr lang="en-US" altLang="ko-KR" dirty="0">
                <a:solidFill>
                  <a:schemeClr val="accent1">
                    <a:satMod val="150000"/>
                  </a:schemeClr>
                </a:solidFill>
              </a:rPr>
              <a:t>, </a:t>
            </a:r>
            <a:r>
              <a:rPr lang="ko-KR" altLang="en-US" dirty="0" err="1">
                <a:solidFill>
                  <a:schemeClr val="accent1">
                    <a:satMod val="150000"/>
                  </a:schemeClr>
                </a:solidFill>
              </a:rPr>
              <a:t>총용존고형물질량</a:t>
            </a:r>
            <a:r>
              <a:rPr lang="en-US" altLang="ko-KR" dirty="0">
                <a:solidFill>
                  <a:schemeClr val="accent1">
                    <a:satMod val="150000"/>
                  </a:schemeClr>
                </a:solidFill>
              </a:rPr>
              <a:t>, </a:t>
            </a:r>
            <a:r>
              <a:rPr lang="ko-KR" altLang="en-US" dirty="0">
                <a:solidFill>
                  <a:schemeClr val="accent1">
                    <a:satMod val="150000"/>
                  </a:schemeClr>
                </a:solidFill>
              </a:rPr>
              <a:t>경도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ko-KR" altLang="en-US" dirty="0" smtClean="0"/>
              <a:t>산도</a:t>
            </a:r>
            <a:endParaRPr lang="en-US" altLang="ko-KR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ko-KR" altLang="en-US" dirty="0" smtClean="0"/>
              <a:t>중요성</a:t>
            </a:r>
            <a:endParaRPr lang="en-US" altLang="ko-KR" dirty="0" smtClean="0"/>
          </a:p>
          <a:p>
            <a:pPr lvl="2">
              <a:buFont typeface="Wingdings" panose="05000000000000000000" pitchFamily="2" charset="2"/>
              <a:buChar char="§"/>
            </a:pPr>
            <a:r>
              <a:rPr lang="ko-KR" altLang="en-US" dirty="0" smtClean="0"/>
              <a:t>물의 </a:t>
            </a:r>
            <a:r>
              <a:rPr lang="ko-KR" altLang="en-US" dirty="0" err="1" smtClean="0"/>
              <a:t>부식력</a:t>
            </a:r>
            <a:r>
              <a:rPr lang="en-US" altLang="ko-KR" dirty="0" smtClean="0"/>
              <a:t>(</a:t>
            </a:r>
            <a:r>
              <a:rPr lang="ko-KR" altLang="en-US" dirty="0" smtClean="0"/>
              <a:t>공격력</a:t>
            </a:r>
            <a:r>
              <a:rPr lang="en-US" altLang="ko-KR" dirty="0" smtClean="0"/>
              <a:t>)</a:t>
            </a:r>
            <a:r>
              <a:rPr lang="ko-KR" altLang="en-US" dirty="0" smtClean="0"/>
              <a:t>의 척도 </a:t>
            </a:r>
            <a:r>
              <a:rPr lang="en-US" altLang="ko-KR" dirty="0" smtClean="0">
                <a:sym typeface="Wingdings" panose="05000000000000000000" pitchFamily="2" charset="2"/>
              </a:rPr>
              <a:t> </a:t>
            </a:r>
            <a:r>
              <a:rPr lang="ko-KR" altLang="en-US" dirty="0" smtClean="0">
                <a:sym typeface="Wingdings" panose="05000000000000000000" pitchFamily="2" charset="2"/>
              </a:rPr>
              <a:t>물의 </a:t>
            </a:r>
            <a:r>
              <a:rPr lang="en-US" altLang="ko-KR" dirty="0" smtClean="0">
                <a:sym typeface="Wingdings" panose="05000000000000000000" pitchFamily="2" charset="2"/>
              </a:rPr>
              <a:t>TDS, </a:t>
            </a:r>
            <a:r>
              <a:rPr lang="ko-KR" altLang="en-US" dirty="0" smtClean="0">
                <a:sym typeface="Wingdings" panose="05000000000000000000" pitchFamily="2" charset="2"/>
              </a:rPr>
              <a:t>경도</a:t>
            </a:r>
            <a:r>
              <a:rPr lang="en-US" altLang="ko-KR" dirty="0" smtClean="0">
                <a:sym typeface="Wingdings" panose="05000000000000000000" pitchFamily="2" charset="2"/>
              </a:rPr>
              <a:t>, </a:t>
            </a:r>
            <a:r>
              <a:rPr lang="ko-KR" altLang="en-US" dirty="0" smtClean="0">
                <a:sym typeface="Wingdings" panose="05000000000000000000" pitchFamily="2" charset="2"/>
              </a:rPr>
              <a:t>중금속</a:t>
            </a:r>
            <a:r>
              <a:rPr lang="en-US" altLang="ko-KR" dirty="0" smtClean="0">
                <a:sym typeface="Wingdings" panose="05000000000000000000" pitchFamily="2" charset="2"/>
              </a:rPr>
              <a:t> </a:t>
            </a:r>
            <a:r>
              <a:rPr lang="ko-KR" altLang="en-US" dirty="0" smtClean="0">
                <a:sym typeface="Wingdings" panose="05000000000000000000" pitchFamily="2" charset="2"/>
              </a:rPr>
              <a:t>함량</a:t>
            </a:r>
            <a:r>
              <a:rPr lang="en-US" altLang="ko-KR" dirty="0" smtClean="0">
                <a:sym typeface="Wingdings" panose="05000000000000000000" pitchFamily="2" charset="2"/>
              </a:rPr>
              <a:t>, </a:t>
            </a:r>
            <a:r>
              <a:rPr lang="ko-KR" altLang="en-US" dirty="0" smtClean="0">
                <a:sym typeface="Wingdings" panose="05000000000000000000" pitchFamily="2" charset="2"/>
              </a:rPr>
              <a:t>물의 </a:t>
            </a:r>
            <a:r>
              <a:rPr lang="en-US" altLang="ko-KR" dirty="0" smtClean="0">
                <a:sym typeface="Wingdings" panose="05000000000000000000" pitchFamily="2" charset="2"/>
              </a:rPr>
              <a:t>pH</a:t>
            </a:r>
            <a:r>
              <a:rPr lang="ko-KR" altLang="en-US" dirty="0" smtClean="0">
                <a:sym typeface="Wingdings" panose="05000000000000000000" pitchFamily="2" charset="2"/>
              </a:rPr>
              <a:t>를 조정</a:t>
            </a:r>
            <a:endParaRPr lang="en-US" altLang="ko-KR" dirty="0" smtClean="0"/>
          </a:p>
          <a:p>
            <a:pPr lvl="2">
              <a:buFont typeface="Wingdings" panose="05000000000000000000" pitchFamily="2" charset="2"/>
              <a:buChar char="§"/>
            </a:pPr>
            <a:r>
              <a:rPr lang="ko-KR" altLang="en-US" dirty="0" smtClean="0"/>
              <a:t>물의 이용 가능 범위 제한</a:t>
            </a:r>
            <a:r>
              <a:rPr lang="en-US" altLang="ko-KR" dirty="0" smtClean="0"/>
              <a:t>: </a:t>
            </a:r>
            <a:r>
              <a:rPr lang="ko-KR" altLang="en-US" dirty="0" smtClean="0"/>
              <a:t>특히 </a:t>
            </a:r>
            <a:r>
              <a:rPr lang="ko-KR" altLang="en-US" dirty="0" err="1" smtClean="0"/>
              <a:t>부식력과</a:t>
            </a:r>
            <a:r>
              <a:rPr lang="ko-KR" altLang="en-US" dirty="0" smtClean="0"/>
              <a:t> 수중 생물에 대한 독성에 따라</a:t>
            </a: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8065074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>
                <a:solidFill>
                  <a:schemeClr val="accent1">
                    <a:satMod val="150000"/>
                  </a:schemeClr>
                </a:solidFill>
              </a:rPr>
              <a:t>Ch. 5. </a:t>
            </a:r>
            <a:r>
              <a:rPr lang="ko-KR" altLang="en-US" dirty="0">
                <a:solidFill>
                  <a:schemeClr val="accent1">
                    <a:satMod val="150000"/>
                  </a:schemeClr>
                </a:solidFill>
              </a:rPr>
              <a:t>산도</a:t>
            </a:r>
            <a:r>
              <a:rPr lang="en-US" altLang="ko-KR" dirty="0">
                <a:solidFill>
                  <a:schemeClr val="accent1">
                    <a:satMod val="150000"/>
                  </a:schemeClr>
                </a:solidFill>
              </a:rPr>
              <a:t>, </a:t>
            </a:r>
            <a:r>
              <a:rPr lang="ko-KR" altLang="en-US" dirty="0">
                <a:solidFill>
                  <a:schemeClr val="accent1">
                    <a:satMod val="150000"/>
                  </a:schemeClr>
                </a:solidFill>
              </a:rPr>
              <a:t>염기도</a:t>
            </a:r>
            <a:r>
              <a:rPr lang="en-US" altLang="ko-KR" dirty="0">
                <a:solidFill>
                  <a:schemeClr val="accent1">
                    <a:satMod val="150000"/>
                  </a:schemeClr>
                </a:solidFill>
              </a:rPr>
              <a:t>, </a:t>
            </a:r>
            <a:r>
              <a:rPr lang="ko-KR" altLang="en-US" dirty="0" err="1">
                <a:solidFill>
                  <a:schemeClr val="accent1">
                    <a:satMod val="150000"/>
                  </a:schemeClr>
                </a:solidFill>
              </a:rPr>
              <a:t>총용존고형물질량</a:t>
            </a:r>
            <a:r>
              <a:rPr lang="en-US" altLang="ko-KR" dirty="0">
                <a:solidFill>
                  <a:schemeClr val="accent1">
                    <a:satMod val="150000"/>
                  </a:schemeClr>
                </a:solidFill>
              </a:rPr>
              <a:t>, </a:t>
            </a:r>
            <a:r>
              <a:rPr lang="ko-KR" altLang="en-US" dirty="0">
                <a:solidFill>
                  <a:schemeClr val="accent1">
                    <a:satMod val="150000"/>
                  </a:schemeClr>
                </a:solidFill>
              </a:rPr>
              <a:t>경도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ko-KR" altLang="en-US" dirty="0" smtClean="0"/>
              <a:t>산도</a:t>
            </a:r>
            <a:endParaRPr lang="en-US" altLang="ko-KR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ko-KR" altLang="en-US" dirty="0" smtClean="0"/>
              <a:t>측정</a:t>
            </a:r>
            <a:endParaRPr lang="en-US" altLang="ko-KR" dirty="0" smtClean="0"/>
          </a:p>
          <a:p>
            <a:pPr lvl="2">
              <a:buFont typeface="Wingdings" panose="05000000000000000000" pitchFamily="2" charset="2"/>
              <a:buChar char="§"/>
            </a:pPr>
            <a:r>
              <a:rPr lang="ko-KR" altLang="en-US" dirty="0" smtClean="0"/>
              <a:t>적정</a:t>
            </a:r>
            <a:r>
              <a:rPr lang="en-US" altLang="ko-KR" dirty="0" smtClean="0"/>
              <a:t>(titration)</a:t>
            </a:r>
          </a:p>
          <a:p>
            <a:pPr lvl="3">
              <a:buFont typeface="Wingdings" panose="05000000000000000000" pitchFamily="2" charset="2"/>
              <a:buChar char="§"/>
            </a:pPr>
            <a:r>
              <a:rPr lang="en-US" altLang="ko-KR" dirty="0" smtClean="0"/>
              <a:t>0.02N </a:t>
            </a:r>
            <a:r>
              <a:rPr lang="en-US" altLang="ko-KR" dirty="0" err="1" smtClean="0"/>
              <a:t>NaOH</a:t>
            </a:r>
            <a:r>
              <a:rPr lang="en-US" altLang="ko-KR" dirty="0" smtClean="0"/>
              <a:t> (EPA)</a:t>
            </a:r>
          </a:p>
          <a:p>
            <a:pPr lvl="3">
              <a:buFont typeface="Wingdings" panose="05000000000000000000" pitchFamily="2" charset="2"/>
              <a:buChar char="§"/>
            </a:pPr>
            <a:r>
              <a:rPr lang="en-US" altLang="ko-KR" dirty="0" smtClean="0"/>
              <a:t>0.0248N </a:t>
            </a:r>
            <a:r>
              <a:rPr lang="en-US" altLang="ko-KR" dirty="0" err="1" smtClean="0"/>
              <a:t>NaOH</a:t>
            </a:r>
            <a:r>
              <a:rPr lang="en-US" altLang="ko-KR" dirty="0" smtClean="0"/>
              <a:t> (USGS)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ko-KR" altLang="en-US" dirty="0" smtClean="0"/>
              <a:t>문제점</a:t>
            </a:r>
            <a:endParaRPr lang="en-US" altLang="ko-KR" dirty="0" smtClean="0"/>
          </a:p>
          <a:p>
            <a:pPr lvl="3">
              <a:buFont typeface="Wingdings" panose="05000000000000000000" pitchFamily="2" charset="2"/>
              <a:buChar char="§"/>
            </a:pPr>
            <a:r>
              <a:rPr lang="ko-KR" altLang="en-US" dirty="0" smtClean="0"/>
              <a:t>상온에서 금속의 산화반응이 너무 느려 완결이 어려움 </a:t>
            </a:r>
            <a:r>
              <a:rPr lang="en-US" altLang="ko-KR" dirty="0" smtClean="0">
                <a:sym typeface="Wingdings" panose="05000000000000000000" pitchFamily="2" charset="2"/>
              </a:rPr>
              <a:t> </a:t>
            </a:r>
            <a:r>
              <a:rPr lang="ko-KR" altLang="en-US" dirty="0" smtClean="0">
                <a:sym typeface="Wingdings" panose="05000000000000000000" pitchFamily="2" charset="2"/>
              </a:rPr>
              <a:t>반응 속도를 높이기 위해 끓임</a:t>
            </a:r>
            <a:endParaRPr lang="en-US" altLang="ko-KR" dirty="0" smtClean="0">
              <a:sym typeface="Wingdings" panose="05000000000000000000" pitchFamily="2" charset="2"/>
            </a:endParaRPr>
          </a:p>
          <a:p>
            <a:pPr lvl="3">
              <a:buFont typeface="Wingdings" panose="05000000000000000000" pitchFamily="2" charset="2"/>
              <a:buChar char="§"/>
            </a:pPr>
            <a:r>
              <a:rPr lang="ko-KR" altLang="en-US" dirty="0" smtClean="0">
                <a:sym typeface="Wingdings" panose="05000000000000000000" pitchFamily="2" charset="2"/>
              </a:rPr>
              <a:t>가열로 인해 </a:t>
            </a:r>
            <a:r>
              <a:rPr lang="en-US" altLang="ko-KR" dirty="0" smtClean="0">
                <a:sym typeface="Wingdings" panose="05000000000000000000" pitchFamily="2" charset="2"/>
              </a:rPr>
              <a:t>O</a:t>
            </a:r>
            <a:r>
              <a:rPr lang="en-US" altLang="ko-KR" baseline="-25000" dirty="0" smtClean="0">
                <a:sym typeface="Wingdings" panose="05000000000000000000" pitchFamily="2" charset="2"/>
              </a:rPr>
              <a:t>2</a:t>
            </a:r>
            <a:r>
              <a:rPr lang="en-US" altLang="ko-KR" dirty="0" smtClean="0">
                <a:sym typeface="Wingdings" panose="05000000000000000000" pitchFamily="2" charset="2"/>
              </a:rPr>
              <a:t>, H</a:t>
            </a:r>
            <a:r>
              <a:rPr lang="en-US" altLang="ko-KR" baseline="-25000" dirty="0" smtClean="0">
                <a:sym typeface="Wingdings" panose="05000000000000000000" pitchFamily="2" charset="2"/>
              </a:rPr>
              <a:t>2</a:t>
            </a:r>
            <a:r>
              <a:rPr lang="en-US" altLang="ko-KR" dirty="0" smtClean="0">
                <a:sym typeface="Wingdings" panose="05000000000000000000" pitchFamily="2" charset="2"/>
              </a:rPr>
              <a:t>S, CO</a:t>
            </a:r>
            <a:r>
              <a:rPr lang="en-US" altLang="ko-KR" baseline="-25000" dirty="0" smtClean="0">
                <a:sym typeface="Wingdings" panose="05000000000000000000" pitchFamily="2" charset="2"/>
              </a:rPr>
              <a:t>2</a:t>
            </a:r>
            <a:r>
              <a:rPr lang="ko-KR" altLang="en-US" dirty="0" smtClean="0">
                <a:sym typeface="Wingdings" panose="05000000000000000000" pitchFamily="2" charset="2"/>
              </a:rPr>
              <a:t>와 같은 기체 손실</a:t>
            </a:r>
            <a:endParaRPr lang="en-US" altLang="ko-KR" dirty="0" smtClean="0">
              <a:sym typeface="Wingdings" panose="05000000000000000000" pitchFamily="2" charset="2"/>
            </a:endParaRPr>
          </a:p>
          <a:p>
            <a:pPr lvl="3">
              <a:buFont typeface="Wingdings" panose="05000000000000000000" pitchFamily="2" charset="2"/>
              <a:buChar char="§"/>
            </a:pPr>
            <a:r>
              <a:rPr lang="ko-KR" altLang="en-US" dirty="0" smtClean="0">
                <a:sym typeface="Wingdings" panose="05000000000000000000" pitchFamily="2" charset="2"/>
              </a:rPr>
              <a:t>끓인 후 상온으로 식힌 다음 반드시 추가 적정</a:t>
            </a:r>
            <a:endParaRPr lang="en-US" altLang="ko-KR" dirty="0" smtClean="0">
              <a:sym typeface="Wingdings" panose="05000000000000000000" pitchFamily="2" charset="2"/>
            </a:endParaRPr>
          </a:p>
          <a:p>
            <a:pPr lvl="3">
              <a:buFont typeface="Wingdings" panose="05000000000000000000" pitchFamily="2" charset="2"/>
              <a:buChar char="§"/>
            </a:pPr>
            <a:r>
              <a:rPr lang="ko-KR" altLang="en-US" dirty="0" smtClean="0">
                <a:sym typeface="Wingdings" panose="05000000000000000000" pitchFamily="2" charset="2"/>
              </a:rPr>
              <a:t>기름</a:t>
            </a:r>
            <a:r>
              <a:rPr lang="en-US" altLang="ko-KR" dirty="0" smtClean="0">
                <a:sym typeface="Wingdings" panose="05000000000000000000" pitchFamily="2" charset="2"/>
              </a:rPr>
              <a:t>, </a:t>
            </a:r>
            <a:r>
              <a:rPr lang="ko-KR" altLang="en-US" dirty="0" smtClean="0">
                <a:sym typeface="Wingdings" panose="05000000000000000000" pitchFamily="2" charset="2"/>
              </a:rPr>
              <a:t>부유물</a:t>
            </a:r>
            <a:r>
              <a:rPr lang="en-US" altLang="ko-KR" dirty="0" smtClean="0">
                <a:sym typeface="Wingdings" panose="05000000000000000000" pitchFamily="2" charset="2"/>
              </a:rPr>
              <a:t>, </a:t>
            </a:r>
            <a:r>
              <a:rPr lang="ko-KR" altLang="en-US" dirty="0" smtClean="0">
                <a:sym typeface="Wingdings" panose="05000000000000000000" pitchFamily="2" charset="2"/>
              </a:rPr>
              <a:t>침전물 등이 측정 방해 </a:t>
            </a:r>
            <a:r>
              <a:rPr lang="en-US" altLang="ko-KR" dirty="0" smtClean="0">
                <a:sym typeface="Wingdings" panose="05000000000000000000" pitchFamily="2" charset="2"/>
              </a:rPr>
              <a:t> </a:t>
            </a:r>
            <a:r>
              <a:rPr lang="ko-KR" altLang="en-US" dirty="0" smtClean="0">
                <a:sym typeface="Wingdings" panose="05000000000000000000" pitchFamily="2" charset="2"/>
              </a:rPr>
              <a:t>전극 피복 등</a:t>
            </a:r>
            <a:endParaRPr lang="en-US" altLang="ko-KR" dirty="0" smtClean="0">
              <a:sym typeface="Wingdings" panose="05000000000000000000" pitchFamily="2" charset="2"/>
            </a:endParaRPr>
          </a:p>
          <a:p>
            <a:pPr lvl="2">
              <a:buFont typeface="Wingdings" panose="05000000000000000000" pitchFamily="2" charset="2"/>
              <a:buChar char="§"/>
            </a:pPr>
            <a:r>
              <a:rPr lang="ko-KR" altLang="en-US" dirty="0" err="1" smtClean="0">
                <a:sym typeface="Wingdings" panose="05000000000000000000" pitchFamily="2" charset="2"/>
              </a:rPr>
              <a:t>종말점</a:t>
            </a:r>
            <a:r>
              <a:rPr lang="en-US" altLang="ko-KR" dirty="0" smtClean="0">
                <a:sym typeface="Wingdings" panose="05000000000000000000" pitchFamily="2" charset="2"/>
              </a:rPr>
              <a:t>: pH=8.3 (99% </a:t>
            </a:r>
            <a:r>
              <a:rPr lang="ko-KR" altLang="en-US" dirty="0" smtClean="0">
                <a:sym typeface="Wingdings" panose="05000000000000000000" pitchFamily="2" charset="2"/>
              </a:rPr>
              <a:t>이상의 </a:t>
            </a:r>
            <a:r>
              <a:rPr lang="en-US" altLang="ko-KR" dirty="0" smtClean="0">
                <a:sym typeface="Wingdings" panose="05000000000000000000" pitchFamily="2" charset="2"/>
              </a:rPr>
              <a:t>H</a:t>
            </a:r>
            <a:r>
              <a:rPr lang="en-US" altLang="ko-KR" baseline="-25000" dirty="0" smtClean="0">
                <a:sym typeface="Wingdings" panose="05000000000000000000" pitchFamily="2" charset="2"/>
              </a:rPr>
              <a:t>2</a:t>
            </a:r>
            <a:r>
              <a:rPr lang="en-US" altLang="ko-KR" dirty="0" smtClean="0">
                <a:sym typeface="Wingdings" panose="05000000000000000000" pitchFamily="2" charset="2"/>
              </a:rPr>
              <a:t>CO</a:t>
            </a:r>
            <a:r>
              <a:rPr lang="en-US" altLang="ko-KR" baseline="-25000" dirty="0" smtClean="0">
                <a:sym typeface="Wingdings" panose="05000000000000000000" pitchFamily="2" charset="2"/>
              </a:rPr>
              <a:t>3</a:t>
            </a:r>
            <a:r>
              <a:rPr lang="ko-KR" altLang="en-US" dirty="0" smtClean="0">
                <a:sym typeface="Wingdings" panose="05000000000000000000" pitchFamily="2" charset="2"/>
              </a:rPr>
              <a:t>가 </a:t>
            </a:r>
            <a:r>
              <a:rPr lang="en-US" altLang="ko-KR" dirty="0" smtClean="0">
                <a:sym typeface="Wingdings" panose="05000000000000000000" pitchFamily="2" charset="2"/>
              </a:rPr>
              <a:t>HCO</a:t>
            </a:r>
            <a:r>
              <a:rPr lang="en-US" altLang="ko-KR" baseline="-25000" dirty="0" smtClean="0">
                <a:sym typeface="Wingdings" panose="05000000000000000000" pitchFamily="2" charset="2"/>
              </a:rPr>
              <a:t>3</a:t>
            </a:r>
            <a:r>
              <a:rPr lang="en-US" altLang="ko-KR" baseline="30000" dirty="0" smtClean="0">
                <a:sym typeface="Wingdings" panose="05000000000000000000" pitchFamily="2" charset="2"/>
              </a:rPr>
              <a:t>-</a:t>
            </a:r>
            <a:r>
              <a:rPr lang="ko-KR" altLang="en-US" dirty="0" smtClean="0">
                <a:sym typeface="Wingdings" panose="05000000000000000000" pitchFamily="2" charset="2"/>
              </a:rPr>
              <a:t>로 바뀌는 점</a:t>
            </a: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32545113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>
                <a:solidFill>
                  <a:schemeClr val="accent1">
                    <a:satMod val="150000"/>
                  </a:schemeClr>
                </a:solidFill>
              </a:rPr>
              <a:t>Ch. 5. </a:t>
            </a:r>
            <a:r>
              <a:rPr lang="ko-KR" altLang="en-US" dirty="0">
                <a:solidFill>
                  <a:schemeClr val="accent1">
                    <a:satMod val="150000"/>
                  </a:schemeClr>
                </a:solidFill>
              </a:rPr>
              <a:t>산도</a:t>
            </a:r>
            <a:r>
              <a:rPr lang="en-US" altLang="ko-KR" dirty="0">
                <a:solidFill>
                  <a:schemeClr val="accent1">
                    <a:satMod val="150000"/>
                  </a:schemeClr>
                </a:solidFill>
              </a:rPr>
              <a:t>, </a:t>
            </a:r>
            <a:r>
              <a:rPr lang="ko-KR" altLang="en-US" dirty="0">
                <a:solidFill>
                  <a:schemeClr val="accent1">
                    <a:satMod val="150000"/>
                  </a:schemeClr>
                </a:solidFill>
              </a:rPr>
              <a:t>염기도</a:t>
            </a:r>
            <a:r>
              <a:rPr lang="en-US" altLang="ko-KR" dirty="0">
                <a:solidFill>
                  <a:schemeClr val="accent1">
                    <a:satMod val="150000"/>
                  </a:schemeClr>
                </a:solidFill>
              </a:rPr>
              <a:t>, </a:t>
            </a:r>
            <a:r>
              <a:rPr lang="ko-KR" altLang="en-US" dirty="0" err="1">
                <a:solidFill>
                  <a:schemeClr val="accent1">
                    <a:satMod val="150000"/>
                  </a:schemeClr>
                </a:solidFill>
              </a:rPr>
              <a:t>총용존고형물질량</a:t>
            </a:r>
            <a:r>
              <a:rPr lang="en-US" altLang="ko-KR" dirty="0">
                <a:solidFill>
                  <a:schemeClr val="accent1">
                    <a:satMod val="150000"/>
                  </a:schemeClr>
                </a:solidFill>
              </a:rPr>
              <a:t>, </a:t>
            </a:r>
            <a:r>
              <a:rPr lang="ko-KR" altLang="en-US" dirty="0">
                <a:solidFill>
                  <a:schemeClr val="accent1">
                    <a:satMod val="150000"/>
                  </a:schemeClr>
                </a:solidFill>
              </a:rPr>
              <a:t>경도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ko-KR" altLang="en-US" dirty="0" smtClean="0"/>
              <a:t>산도</a:t>
            </a:r>
            <a:endParaRPr lang="en-US" altLang="ko-KR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ko-KR" altLang="en-US" dirty="0" smtClean="0"/>
              <a:t>보고</a:t>
            </a:r>
            <a:endParaRPr lang="en-US" altLang="ko-KR" dirty="0" smtClean="0"/>
          </a:p>
          <a:p>
            <a:pPr lvl="2">
              <a:buFont typeface="Wingdings" panose="05000000000000000000" pitchFamily="2" charset="2"/>
              <a:buChar char="§"/>
            </a:pPr>
            <a:r>
              <a:rPr lang="en-US" altLang="ko-KR" dirty="0" smtClean="0"/>
              <a:t>mg H</a:t>
            </a:r>
            <a:r>
              <a:rPr lang="en-US" altLang="ko-KR" baseline="30000" dirty="0" smtClean="0"/>
              <a:t>+</a:t>
            </a:r>
            <a:r>
              <a:rPr lang="en-US" altLang="ko-KR" dirty="0" smtClean="0"/>
              <a:t>/L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altLang="ko-KR" dirty="0" err="1" smtClean="0"/>
              <a:t>meq</a:t>
            </a:r>
            <a:r>
              <a:rPr lang="en-US" altLang="ko-KR" dirty="0" smtClean="0"/>
              <a:t> </a:t>
            </a:r>
            <a:r>
              <a:rPr lang="en-US" altLang="ko-KR" dirty="0"/>
              <a:t>H</a:t>
            </a:r>
            <a:r>
              <a:rPr lang="en-US" altLang="ko-KR" baseline="30000" dirty="0"/>
              <a:t>+</a:t>
            </a:r>
            <a:r>
              <a:rPr lang="en-US" altLang="ko-KR" dirty="0"/>
              <a:t>/</a:t>
            </a:r>
            <a:r>
              <a:rPr lang="en-US" altLang="ko-KR" dirty="0" smtClean="0"/>
              <a:t>L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altLang="ko-KR" dirty="0" smtClean="0"/>
              <a:t>mg CaCO</a:t>
            </a:r>
            <a:r>
              <a:rPr lang="en-US" altLang="ko-KR" baseline="-25000" dirty="0" smtClean="0"/>
              <a:t>3</a:t>
            </a:r>
            <a:r>
              <a:rPr lang="en-US" altLang="ko-KR" dirty="0" smtClean="0"/>
              <a:t>/L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altLang="ko-KR" dirty="0" smtClean="0"/>
              <a:t>mg H2SO4/L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altLang="ko-KR" dirty="0" smtClean="0"/>
              <a:t>1 </a:t>
            </a:r>
            <a:r>
              <a:rPr lang="en-US" altLang="ko-KR" dirty="0" err="1"/>
              <a:t>meq</a:t>
            </a:r>
            <a:r>
              <a:rPr lang="en-US" altLang="ko-KR" dirty="0"/>
              <a:t> H</a:t>
            </a:r>
            <a:r>
              <a:rPr lang="en-US" altLang="ko-KR" baseline="30000" dirty="0"/>
              <a:t>+</a:t>
            </a:r>
            <a:r>
              <a:rPr lang="en-US" altLang="ko-KR" dirty="0"/>
              <a:t>/</a:t>
            </a:r>
            <a:r>
              <a:rPr lang="en-US" altLang="ko-KR" dirty="0" smtClean="0"/>
              <a:t>L = 1.01 </a:t>
            </a:r>
            <a:r>
              <a:rPr lang="en-US" altLang="ko-KR" dirty="0"/>
              <a:t>mg H</a:t>
            </a:r>
            <a:r>
              <a:rPr lang="en-US" altLang="ko-KR" baseline="30000" dirty="0"/>
              <a:t>+</a:t>
            </a:r>
            <a:r>
              <a:rPr lang="en-US" altLang="ko-KR" dirty="0"/>
              <a:t>/</a:t>
            </a:r>
            <a:r>
              <a:rPr lang="en-US" altLang="ko-KR" dirty="0" smtClean="0"/>
              <a:t>L = 49.7 </a:t>
            </a:r>
            <a:r>
              <a:rPr lang="en-US" altLang="ko-KR" dirty="0"/>
              <a:t>mg </a:t>
            </a:r>
            <a:r>
              <a:rPr lang="en-US" altLang="ko-KR" dirty="0" smtClean="0"/>
              <a:t>CaCO</a:t>
            </a:r>
            <a:r>
              <a:rPr lang="en-US" altLang="ko-KR" baseline="-25000" dirty="0" smtClean="0"/>
              <a:t>3</a:t>
            </a:r>
            <a:r>
              <a:rPr lang="en-US" altLang="ko-KR" dirty="0" smtClean="0"/>
              <a:t>/L = 48.7 </a:t>
            </a:r>
            <a:r>
              <a:rPr lang="en-US" altLang="ko-KR" dirty="0"/>
              <a:t>mg </a:t>
            </a:r>
            <a:r>
              <a:rPr lang="en-US" altLang="ko-KR" dirty="0" smtClean="0"/>
              <a:t>H2SO4/L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0913918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>
                <a:solidFill>
                  <a:schemeClr val="accent1">
                    <a:satMod val="150000"/>
                  </a:schemeClr>
                </a:solidFill>
              </a:rPr>
              <a:t>Ch. 5. </a:t>
            </a:r>
            <a:r>
              <a:rPr lang="ko-KR" altLang="en-US" dirty="0">
                <a:solidFill>
                  <a:schemeClr val="accent1">
                    <a:satMod val="150000"/>
                  </a:schemeClr>
                </a:solidFill>
              </a:rPr>
              <a:t>산도</a:t>
            </a:r>
            <a:r>
              <a:rPr lang="en-US" altLang="ko-KR" dirty="0">
                <a:solidFill>
                  <a:schemeClr val="accent1">
                    <a:satMod val="150000"/>
                  </a:schemeClr>
                </a:solidFill>
              </a:rPr>
              <a:t>, </a:t>
            </a:r>
            <a:r>
              <a:rPr lang="ko-KR" altLang="en-US" dirty="0">
                <a:solidFill>
                  <a:schemeClr val="accent1">
                    <a:satMod val="150000"/>
                  </a:schemeClr>
                </a:solidFill>
              </a:rPr>
              <a:t>염기도</a:t>
            </a:r>
            <a:r>
              <a:rPr lang="en-US" altLang="ko-KR" dirty="0">
                <a:solidFill>
                  <a:schemeClr val="accent1">
                    <a:satMod val="150000"/>
                  </a:schemeClr>
                </a:solidFill>
              </a:rPr>
              <a:t>, </a:t>
            </a:r>
            <a:r>
              <a:rPr lang="ko-KR" altLang="en-US" dirty="0" err="1">
                <a:solidFill>
                  <a:schemeClr val="accent1">
                    <a:satMod val="150000"/>
                  </a:schemeClr>
                </a:solidFill>
              </a:rPr>
              <a:t>총용존고형물질량</a:t>
            </a:r>
            <a:r>
              <a:rPr lang="en-US" altLang="ko-KR" dirty="0">
                <a:solidFill>
                  <a:schemeClr val="accent1">
                    <a:satMod val="150000"/>
                  </a:schemeClr>
                </a:solidFill>
              </a:rPr>
              <a:t>, </a:t>
            </a:r>
            <a:r>
              <a:rPr lang="ko-KR" altLang="en-US" dirty="0">
                <a:solidFill>
                  <a:schemeClr val="accent1">
                    <a:satMod val="150000"/>
                  </a:schemeClr>
                </a:solidFill>
              </a:rPr>
              <a:t>경도</a:t>
            </a:r>
            <a:endParaRPr lang="ko-KR" alt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내용 개체 틀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pPr>
                  <a:buFont typeface="Wingdings" panose="05000000000000000000" pitchFamily="2" charset="2"/>
                  <a:buChar char="§"/>
                </a:pPr>
                <a:r>
                  <a:rPr lang="ko-KR" altLang="en-US" dirty="0" smtClean="0"/>
                  <a:t>염기도</a:t>
                </a:r>
                <a:r>
                  <a:rPr lang="en-US" altLang="ko-KR" dirty="0" smtClean="0"/>
                  <a:t>(</a:t>
                </a:r>
                <a:r>
                  <a:rPr lang="ko-KR" altLang="en-US" dirty="0" smtClean="0"/>
                  <a:t>알칼리도</a:t>
                </a:r>
                <a:r>
                  <a:rPr lang="en-US" altLang="ko-KR" dirty="0" smtClean="0"/>
                  <a:t>, alkalinity)</a:t>
                </a:r>
              </a:p>
              <a:p>
                <a:pPr lvl="1">
                  <a:buClrTx/>
                  <a:buFont typeface="Wingdings" panose="05000000000000000000" pitchFamily="2" charset="2"/>
                  <a:buChar char="§"/>
                </a:pPr>
                <a:r>
                  <a:rPr lang="ko-KR" altLang="en-US" dirty="0" smtClean="0"/>
                  <a:t>정의</a:t>
                </a:r>
                <a:r>
                  <a:rPr lang="en-US" altLang="ko-KR" dirty="0" smtClean="0"/>
                  <a:t>:  </a:t>
                </a:r>
                <a:r>
                  <a:rPr lang="ko-KR" altLang="en-US" dirty="0" smtClean="0"/>
                  <a:t>물이 수소 이온을 받아들일 수 있는 능력</a:t>
                </a:r>
                <a:endParaRPr lang="en-US" altLang="ko-KR" dirty="0" smtClean="0"/>
              </a:p>
              <a:p>
                <a:pPr lvl="1">
                  <a:buClrTx/>
                  <a:buFont typeface="Wingdings" panose="05000000000000000000" pitchFamily="2" charset="2"/>
                  <a:buChar char="§"/>
                </a:pPr>
                <a:r>
                  <a:rPr lang="ko-KR" altLang="en-US" dirty="0" smtClean="0"/>
                  <a:t>원인</a:t>
                </a:r>
                <a:r>
                  <a:rPr lang="en-US" altLang="ko-KR" dirty="0" smtClean="0"/>
                  <a:t>:</a:t>
                </a:r>
              </a:p>
              <a:p>
                <a:pPr marL="1051560" lvl="2" indent="-457200">
                  <a:buClrTx/>
                  <a:buFont typeface="+mj-lt"/>
                  <a:buAutoNum type="arabicParenR"/>
                </a:pPr>
                <a:r>
                  <a:rPr lang="ko-KR" altLang="en-US" dirty="0" smtClean="0"/>
                  <a:t>탄산이온 염기도</a:t>
                </a:r>
                <a:r>
                  <a:rPr lang="en-US" altLang="ko-KR" dirty="0" smtClean="0"/>
                  <a:t>(carbonate alkalinity) = mHCO</a:t>
                </a:r>
                <a:r>
                  <a:rPr lang="en-US" altLang="ko-KR" baseline="-25000" dirty="0" smtClean="0"/>
                  <a:t>3</a:t>
                </a:r>
                <a:r>
                  <a:rPr lang="en-US" altLang="ko-KR" baseline="30000" dirty="0" smtClean="0"/>
                  <a:t>-</a:t>
                </a:r>
                <a:r>
                  <a:rPr lang="en-US" altLang="ko-KR" dirty="0" smtClean="0"/>
                  <a:t> + 2mCO32-</a:t>
                </a:r>
              </a:p>
              <a:p>
                <a:pPr marL="1051560" lvl="2" indent="-457200">
                  <a:buClrTx/>
                  <a:buFont typeface="+mj-lt"/>
                  <a:buAutoNum type="arabicParenR"/>
                </a:pPr>
                <a:r>
                  <a:rPr lang="ko-KR" altLang="en-US" dirty="0" smtClean="0"/>
                  <a:t>강염기 염기도</a:t>
                </a:r>
                <a:r>
                  <a:rPr lang="en-US" altLang="ko-KR" dirty="0" smtClean="0"/>
                  <a:t>(caustic alkalinity) = </a:t>
                </a:r>
                <a:r>
                  <a:rPr lang="en-US" altLang="ko-KR" dirty="0" err="1" smtClean="0"/>
                  <a:t>mOH</a:t>
                </a:r>
                <a:r>
                  <a:rPr lang="en-US" altLang="ko-KR" dirty="0" smtClean="0"/>
                  <a:t>-</a:t>
                </a:r>
              </a:p>
              <a:p>
                <a:pPr marL="1051560" lvl="2" indent="-457200">
                  <a:buClrTx/>
                  <a:buFont typeface="+mj-lt"/>
                  <a:buAutoNum type="arabicParenR"/>
                </a:pPr>
                <a:r>
                  <a:rPr lang="ko-KR" altLang="en-US" dirty="0" smtClean="0"/>
                  <a:t>기타</a:t>
                </a:r>
                <a:r>
                  <a:rPr lang="en-US" altLang="ko-KR" dirty="0" smtClean="0"/>
                  <a:t> </a:t>
                </a:r>
                <a:r>
                  <a:rPr lang="ko-KR" altLang="en-US" dirty="0" smtClean="0"/>
                  <a:t>염기도</a:t>
                </a:r>
                <a:r>
                  <a:rPr lang="en-US" altLang="ko-KR" dirty="0" smtClean="0"/>
                  <a:t>(other alkalinity) =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subHide m:val="on"/>
                        <m:supHide m:val="on"/>
                        <m:ctrlPr>
                          <a:rPr lang="en-US" altLang="ko-KR" i="1" smtClean="0"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𝑁𝐻</m:t>
                        </m:r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3, </m:t>
                        </m:r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𝑠𝑖𝑙𝑖𝑐𝑎𝑡𝑒</m:t>
                        </m:r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𝑝h𝑜𝑠𝑝h𝑎𝑡𝑒</m:t>
                        </m:r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,…)</m:t>
                        </m:r>
                      </m:e>
                    </m:nary>
                  </m:oMath>
                </a14:m>
                <a:endParaRPr lang="en-US" altLang="ko-KR" dirty="0" smtClean="0"/>
              </a:p>
              <a:p>
                <a:pPr marL="1051560" lvl="2" indent="-457200">
                  <a:buClrTx/>
                  <a:buFont typeface="+mj-lt"/>
                  <a:buAutoNum type="arabicParenR"/>
                </a:pPr>
                <a:r>
                  <a:rPr lang="ko-KR" altLang="en-US" dirty="0" err="1" smtClean="0"/>
                  <a:t>총염기도</a:t>
                </a:r>
                <a:r>
                  <a:rPr lang="en-US" altLang="ko-KR" dirty="0" smtClean="0"/>
                  <a:t>(total alkalinity)= 1) + 2) + 3)</a:t>
                </a:r>
              </a:p>
              <a:p>
                <a:pPr marL="777240" lvl="1" indent="-457200">
                  <a:buClrTx/>
                  <a:buFont typeface="Wingdings" panose="05000000000000000000" pitchFamily="2" charset="2"/>
                  <a:buChar char="§"/>
                </a:pPr>
                <a:r>
                  <a:rPr lang="ko-KR" altLang="en-US" dirty="0" smtClean="0"/>
                  <a:t>중요성</a:t>
                </a:r>
                <a:endParaRPr lang="en-US" altLang="ko-KR" dirty="0"/>
              </a:p>
              <a:p>
                <a:pPr marL="1051560" lvl="2" indent="-457200">
                  <a:buClrTx/>
                  <a:buFont typeface="Wingdings" panose="05000000000000000000" pitchFamily="2" charset="2"/>
                  <a:buChar char="§"/>
                </a:pPr>
                <a:r>
                  <a:rPr lang="ko-KR" altLang="en-US" dirty="0" smtClean="0"/>
                  <a:t>생태계의 환경적 충격 </a:t>
                </a:r>
                <a:r>
                  <a:rPr lang="en-US" altLang="ko-KR" dirty="0" smtClean="0"/>
                  <a:t>(</a:t>
                </a:r>
                <a:r>
                  <a:rPr lang="ko-KR" altLang="en-US" dirty="0" smtClean="0"/>
                  <a:t>특히 </a:t>
                </a:r>
                <a:r>
                  <a:rPr lang="en-US" altLang="ko-KR" dirty="0" smtClean="0"/>
                  <a:t>H</a:t>
                </a:r>
                <a:r>
                  <a:rPr lang="en-US" altLang="ko-KR" baseline="30000" dirty="0" smtClean="0"/>
                  <a:t>+</a:t>
                </a:r>
                <a:r>
                  <a:rPr lang="ko-KR" altLang="en-US" dirty="0" smtClean="0"/>
                  <a:t>에 의한 충격</a:t>
                </a:r>
                <a:r>
                  <a:rPr lang="en-US" altLang="ko-KR" dirty="0" smtClean="0"/>
                  <a:t>)</a:t>
                </a:r>
                <a:r>
                  <a:rPr lang="ko-KR" altLang="en-US" dirty="0" smtClean="0"/>
                  <a:t>에</a:t>
                </a:r>
                <a:r>
                  <a:rPr lang="en-US" altLang="ko-KR" dirty="0" smtClean="0"/>
                  <a:t> </a:t>
                </a:r>
                <a:r>
                  <a:rPr lang="ko-KR" altLang="en-US" dirty="0" smtClean="0"/>
                  <a:t>대한 자연의 자정 능력을 간접적으로 지시</a:t>
                </a:r>
                <a:endParaRPr lang="en-US" altLang="ko-KR" dirty="0" smtClean="0"/>
              </a:p>
            </p:txBody>
          </p:sp>
        </mc:Choice>
        <mc:Fallback>
          <p:sp>
            <p:nvSpPr>
              <p:cNvPr id="3" name="내용 개체 틀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 l="-593" t="-1235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327460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>
                <a:solidFill>
                  <a:schemeClr val="accent1">
                    <a:satMod val="150000"/>
                  </a:schemeClr>
                </a:solidFill>
              </a:rPr>
              <a:t>Ch. 5. </a:t>
            </a:r>
            <a:r>
              <a:rPr lang="ko-KR" altLang="en-US" dirty="0">
                <a:solidFill>
                  <a:schemeClr val="accent1">
                    <a:satMod val="150000"/>
                  </a:schemeClr>
                </a:solidFill>
              </a:rPr>
              <a:t>산도</a:t>
            </a:r>
            <a:r>
              <a:rPr lang="en-US" altLang="ko-KR" dirty="0">
                <a:solidFill>
                  <a:schemeClr val="accent1">
                    <a:satMod val="150000"/>
                  </a:schemeClr>
                </a:solidFill>
              </a:rPr>
              <a:t>, </a:t>
            </a:r>
            <a:r>
              <a:rPr lang="ko-KR" altLang="en-US" dirty="0">
                <a:solidFill>
                  <a:schemeClr val="accent1">
                    <a:satMod val="150000"/>
                  </a:schemeClr>
                </a:solidFill>
              </a:rPr>
              <a:t>염기도</a:t>
            </a:r>
            <a:r>
              <a:rPr lang="en-US" altLang="ko-KR" dirty="0">
                <a:solidFill>
                  <a:schemeClr val="accent1">
                    <a:satMod val="150000"/>
                  </a:schemeClr>
                </a:solidFill>
              </a:rPr>
              <a:t>, </a:t>
            </a:r>
            <a:r>
              <a:rPr lang="ko-KR" altLang="en-US" dirty="0" err="1">
                <a:solidFill>
                  <a:schemeClr val="accent1">
                    <a:satMod val="150000"/>
                  </a:schemeClr>
                </a:solidFill>
              </a:rPr>
              <a:t>총용존고형물질량</a:t>
            </a:r>
            <a:r>
              <a:rPr lang="en-US" altLang="ko-KR" dirty="0">
                <a:solidFill>
                  <a:schemeClr val="accent1">
                    <a:satMod val="150000"/>
                  </a:schemeClr>
                </a:solidFill>
              </a:rPr>
              <a:t>, </a:t>
            </a:r>
            <a:r>
              <a:rPr lang="ko-KR" altLang="en-US" dirty="0">
                <a:solidFill>
                  <a:schemeClr val="accent1">
                    <a:satMod val="150000"/>
                  </a:schemeClr>
                </a:solidFill>
              </a:rPr>
              <a:t>경도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ko-KR" altLang="en-US" dirty="0" smtClean="0"/>
              <a:t>염기도</a:t>
            </a:r>
            <a:r>
              <a:rPr lang="en-US" altLang="ko-KR" dirty="0" smtClean="0"/>
              <a:t>(</a:t>
            </a:r>
            <a:r>
              <a:rPr lang="ko-KR" altLang="en-US" dirty="0" smtClean="0"/>
              <a:t>알칼리도</a:t>
            </a:r>
            <a:r>
              <a:rPr lang="en-US" altLang="ko-KR" dirty="0" smtClean="0"/>
              <a:t>, alkalinity)</a:t>
            </a:r>
          </a:p>
          <a:p>
            <a:pPr lvl="1">
              <a:buClrTx/>
              <a:buFont typeface="Wingdings" panose="05000000000000000000" pitchFamily="2" charset="2"/>
              <a:buChar char="§"/>
            </a:pPr>
            <a:r>
              <a:rPr lang="ko-KR" altLang="en-US" dirty="0" smtClean="0"/>
              <a:t>측정</a:t>
            </a:r>
            <a:endParaRPr lang="en-US" altLang="ko-KR" dirty="0"/>
          </a:p>
          <a:p>
            <a:pPr lvl="2">
              <a:buClrTx/>
              <a:buFont typeface="Wingdings" panose="05000000000000000000" pitchFamily="2" charset="2"/>
              <a:buChar char="§"/>
            </a:pPr>
            <a:r>
              <a:rPr lang="ko-KR" altLang="en-US" dirty="0" smtClean="0"/>
              <a:t>적정</a:t>
            </a:r>
            <a:r>
              <a:rPr lang="en-US" altLang="ko-KR" dirty="0" smtClean="0"/>
              <a:t>: 0.02N </a:t>
            </a:r>
            <a:r>
              <a:rPr lang="en-US" altLang="ko-KR" dirty="0" err="1" smtClean="0"/>
              <a:t>HCl</a:t>
            </a:r>
            <a:r>
              <a:rPr lang="en-US" altLang="ko-KR" dirty="0" smtClean="0"/>
              <a:t> </a:t>
            </a:r>
            <a:r>
              <a:rPr lang="ko-KR" altLang="en-US" dirty="0" smtClean="0"/>
              <a:t>또는</a:t>
            </a:r>
            <a:r>
              <a:rPr lang="en-US" altLang="ko-KR" dirty="0" smtClean="0"/>
              <a:t> H</a:t>
            </a:r>
            <a:r>
              <a:rPr lang="en-US" altLang="ko-KR" baseline="-25000" dirty="0" smtClean="0"/>
              <a:t>2</a:t>
            </a:r>
            <a:r>
              <a:rPr lang="en-US" altLang="ko-KR" dirty="0" smtClean="0"/>
              <a:t>SO</a:t>
            </a:r>
            <a:r>
              <a:rPr lang="en-US" altLang="ko-KR" baseline="-25000" dirty="0" smtClean="0"/>
              <a:t>4</a:t>
            </a:r>
            <a:r>
              <a:rPr lang="en-US" altLang="ko-KR" dirty="0" smtClean="0"/>
              <a:t> </a:t>
            </a:r>
            <a:r>
              <a:rPr lang="ko-KR" altLang="en-US" dirty="0" smtClean="0"/>
              <a:t>사용</a:t>
            </a:r>
            <a:endParaRPr lang="en-US" altLang="ko-KR" dirty="0" smtClean="0"/>
          </a:p>
          <a:p>
            <a:pPr lvl="1">
              <a:buClrTx/>
              <a:buFont typeface="Wingdings" panose="05000000000000000000" pitchFamily="2" charset="2"/>
              <a:buChar char="§"/>
            </a:pPr>
            <a:r>
              <a:rPr lang="ko-KR" altLang="en-US" dirty="0" smtClean="0"/>
              <a:t>문제점</a:t>
            </a:r>
            <a:r>
              <a:rPr lang="en-US" altLang="ko-KR" dirty="0" smtClean="0"/>
              <a:t>: </a:t>
            </a:r>
            <a:r>
              <a:rPr lang="ko-KR" altLang="en-US" dirty="0" smtClean="0"/>
              <a:t>산도 측정에서의 문제점가 유사</a:t>
            </a:r>
            <a:endParaRPr lang="en-US" altLang="ko-KR" dirty="0" smtClean="0"/>
          </a:p>
          <a:p>
            <a:pPr lvl="1">
              <a:buClrTx/>
              <a:buFont typeface="Wingdings" panose="05000000000000000000" pitchFamily="2" charset="2"/>
              <a:buChar char="§"/>
            </a:pPr>
            <a:r>
              <a:rPr lang="ko-KR" altLang="en-US" dirty="0" err="1" smtClean="0"/>
              <a:t>종말점</a:t>
            </a:r>
            <a:r>
              <a:rPr lang="en-US" altLang="ko-KR" dirty="0" smtClean="0"/>
              <a:t>: pH = 4.5</a:t>
            </a:r>
          </a:p>
          <a:p>
            <a:pPr lvl="1">
              <a:buClrTx/>
              <a:buFont typeface="Wingdings" panose="05000000000000000000" pitchFamily="2" charset="2"/>
              <a:buChar char="§"/>
            </a:pPr>
            <a:r>
              <a:rPr lang="ko-KR" altLang="en-US" dirty="0" smtClean="0"/>
              <a:t>보고</a:t>
            </a:r>
            <a:r>
              <a:rPr lang="en-US" altLang="ko-KR" dirty="0" smtClean="0"/>
              <a:t>: mg CaCO</a:t>
            </a:r>
            <a:r>
              <a:rPr lang="en-US" altLang="ko-KR" baseline="-25000" dirty="0" smtClean="0"/>
              <a:t>3</a:t>
            </a:r>
            <a:r>
              <a:rPr lang="en-US" altLang="ko-KR" dirty="0" smtClean="0"/>
              <a:t>/L</a:t>
            </a:r>
          </a:p>
        </p:txBody>
      </p:sp>
    </p:spTree>
    <p:extLst>
      <p:ext uri="{BB962C8B-B14F-4D97-AF65-F5344CB8AC3E}">
        <p14:creationId xmlns:p14="http://schemas.microsoft.com/office/powerpoint/2010/main" val="36434652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>
                <a:solidFill>
                  <a:schemeClr val="accent1">
                    <a:satMod val="150000"/>
                  </a:schemeClr>
                </a:solidFill>
              </a:rPr>
              <a:t>Ch. 5. </a:t>
            </a:r>
            <a:r>
              <a:rPr lang="ko-KR" altLang="en-US" dirty="0">
                <a:solidFill>
                  <a:schemeClr val="accent1">
                    <a:satMod val="150000"/>
                  </a:schemeClr>
                </a:solidFill>
              </a:rPr>
              <a:t>산도</a:t>
            </a:r>
            <a:r>
              <a:rPr lang="en-US" altLang="ko-KR" dirty="0">
                <a:solidFill>
                  <a:schemeClr val="accent1">
                    <a:satMod val="150000"/>
                  </a:schemeClr>
                </a:solidFill>
              </a:rPr>
              <a:t>, </a:t>
            </a:r>
            <a:r>
              <a:rPr lang="ko-KR" altLang="en-US" dirty="0">
                <a:solidFill>
                  <a:schemeClr val="accent1">
                    <a:satMod val="150000"/>
                  </a:schemeClr>
                </a:solidFill>
              </a:rPr>
              <a:t>염기도</a:t>
            </a:r>
            <a:r>
              <a:rPr lang="en-US" altLang="ko-KR" dirty="0">
                <a:solidFill>
                  <a:schemeClr val="accent1">
                    <a:satMod val="150000"/>
                  </a:schemeClr>
                </a:solidFill>
              </a:rPr>
              <a:t>, </a:t>
            </a:r>
            <a:r>
              <a:rPr lang="ko-KR" altLang="en-US" dirty="0" err="1">
                <a:solidFill>
                  <a:schemeClr val="accent1">
                    <a:satMod val="150000"/>
                  </a:schemeClr>
                </a:solidFill>
              </a:rPr>
              <a:t>총용존고형물질량</a:t>
            </a:r>
            <a:r>
              <a:rPr lang="en-US" altLang="ko-KR" dirty="0">
                <a:solidFill>
                  <a:schemeClr val="accent1">
                    <a:satMod val="150000"/>
                  </a:schemeClr>
                </a:solidFill>
              </a:rPr>
              <a:t>, </a:t>
            </a:r>
            <a:r>
              <a:rPr lang="ko-KR" altLang="en-US" dirty="0">
                <a:solidFill>
                  <a:schemeClr val="accent1">
                    <a:satMod val="150000"/>
                  </a:schemeClr>
                </a:solidFill>
              </a:rPr>
              <a:t>경도</a:t>
            </a:r>
            <a:endParaRPr lang="ko-KR" alt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내용 개체 틀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pPr>
                  <a:buFont typeface="Wingdings" panose="05000000000000000000" pitchFamily="2" charset="2"/>
                  <a:buChar char="§"/>
                </a:pPr>
                <a:r>
                  <a:rPr lang="ko-KR" altLang="en-US" dirty="0" smtClean="0"/>
                  <a:t>염기도</a:t>
                </a:r>
                <a:r>
                  <a:rPr lang="en-US" altLang="ko-KR" dirty="0" smtClean="0"/>
                  <a:t>(</a:t>
                </a:r>
                <a:r>
                  <a:rPr lang="ko-KR" altLang="en-US" dirty="0" smtClean="0"/>
                  <a:t>알칼리도</a:t>
                </a:r>
                <a:r>
                  <a:rPr lang="en-US" altLang="ko-KR" dirty="0" smtClean="0"/>
                  <a:t>, alkalinity)</a:t>
                </a:r>
              </a:p>
              <a:p>
                <a:pPr lvl="1">
                  <a:buClrTx/>
                  <a:buFont typeface="Wingdings" panose="05000000000000000000" pitchFamily="2" charset="2"/>
                  <a:buChar char="§"/>
                </a:pPr>
                <a:r>
                  <a:rPr lang="ko-KR" altLang="en-US" dirty="0" err="1" smtClean="0"/>
                  <a:t>그랜법</a:t>
                </a:r>
                <a:r>
                  <a:rPr lang="en-US" altLang="ko-KR" dirty="0" smtClean="0"/>
                  <a:t>(Gran method)-</a:t>
                </a:r>
                <a:r>
                  <a:rPr lang="ko-KR" altLang="en-US" dirty="0" smtClean="0"/>
                  <a:t>탄산이온 이외에 다른 것이 많지 않을 경우 사용</a:t>
                </a:r>
                <a:endParaRPr lang="en-US" altLang="ko-KR" dirty="0" smtClean="0"/>
              </a:p>
              <a:p>
                <a:pPr marL="1051560" lvl="2" indent="-457200">
                  <a:buClrTx/>
                  <a:buFont typeface="+mj-lt"/>
                  <a:buAutoNum type="arabicParenR"/>
                </a:pPr>
                <a:r>
                  <a:rPr lang="ko-KR" altLang="en-US" dirty="0" smtClean="0"/>
                  <a:t>시료 </a:t>
                </a:r>
                <a:r>
                  <a:rPr lang="en-US" altLang="ko-KR" dirty="0" smtClean="0"/>
                  <a:t>50mLfmf </a:t>
                </a:r>
                <a:r>
                  <a:rPr lang="ko-KR" altLang="en-US" dirty="0" err="1" smtClean="0"/>
                  <a:t>비이커에</a:t>
                </a:r>
                <a:r>
                  <a:rPr lang="en-US" altLang="ko-KR" dirty="0" smtClean="0"/>
                  <a:t> </a:t>
                </a:r>
                <a:r>
                  <a:rPr lang="ko-KR" altLang="en-US" dirty="0" smtClean="0"/>
                  <a:t>옮긴다</a:t>
                </a:r>
                <a:endParaRPr lang="en-US" altLang="ko-KR" dirty="0" smtClean="0"/>
              </a:p>
              <a:p>
                <a:pPr marL="1051560" lvl="2" indent="-457200">
                  <a:buClrTx/>
                  <a:buFont typeface="+mj-lt"/>
                  <a:buAutoNum type="arabicParenR"/>
                </a:pPr>
                <a:r>
                  <a:rPr lang="en-US" altLang="ko-KR" dirty="0" smtClean="0"/>
                  <a:t>0.2~0.1N H</a:t>
                </a:r>
                <a:r>
                  <a:rPr lang="en-US" altLang="ko-KR" baseline="-25000" dirty="0" smtClean="0"/>
                  <a:t>2</a:t>
                </a:r>
                <a:r>
                  <a:rPr lang="en-US" altLang="ko-KR" dirty="0" smtClean="0"/>
                  <a:t>SO</a:t>
                </a:r>
                <a:r>
                  <a:rPr lang="en-US" altLang="ko-KR" baseline="-25000" dirty="0" smtClean="0"/>
                  <a:t>4</a:t>
                </a:r>
                <a:r>
                  <a:rPr lang="en-US" altLang="ko-KR" dirty="0" smtClean="0"/>
                  <a:t> </a:t>
                </a:r>
                <a:r>
                  <a:rPr lang="ko-KR" altLang="en-US" dirty="0" smtClean="0"/>
                  <a:t>용액 </a:t>
                </a:r>
                <a:r>
                  <a:rPr lang="en-US" altLang="ko-KR" dirty="0" smtClean="0"/>
                  <a:t>0.05~0.01mL</a:t>
                </a:r>
                <a:r>
                  <a:rPr lang="ko-KR" altLang="en-US" dirty="0" smtClean="0"/>
                  <a:t>를 마이크로</a:t>
                </a:r>
                <a:r>
                  <a:rPr lang="en-US" altLang="ko-KR" dirty="0" smtClean="0"/>
                  <a:t> </a:t>
                </a:r>
                <a:r>
                  <a:rPr lang="en-US" altLang="ko-KR" dirty="0" err="1" smtClean="0"/>
                  <a:t>micropipet</a:t>
                </a:r>
                <a:r>
                  <a:rPr lang="ko-KR" altLang="en-US" dirty="0" smtClean="0"/>
                  <a:t>으로 첨가하며 첨가량에 따른 시료의 </a:t>
                </a:r>
                <a:r>
                  <a:rPr lang="en-US" altLang="ko-KR" dirty="0" smtClean="0"/>
                  <a:t>pH </a:t>
                </a:r>
                <a:r>
                  <a:rPr lang="ko-KR" altLang="en-US" dirty="0" smtClean="0"/>
                  <a:t>변화</a:t>
                </a:r>
                <a:r>
                  <a:rPr lang="en-US" altLang="ko-KR" dirty="0" smtClean="0"/>
                  <a:t> </a:t>
                </a:r>
                <a:r>
                  <a:rPr lang="ko-KR" altLang="en-US" dirty="0" smtClean="0"/>
                  <a:t>기록</a:t>
                </a:r>
                <a:endParaRPr lang="en-US" altLang="ko-KR" dirty="0" smtClean="0"/>
              </a:p>
              <a:p>
                <a:pPr marL="1051560" lvl="2" indent="-457200">
                  <a:buClrTx/>
                  <a:buFont typeface="+mj-lt"/>
                  <a:buAutoNum type="arabicParenR"/>
                </a:pPr>
                <a:r>
                  <a:rPr lang="en-US" altLang="ko-KR" dirty="0" smtClean="0"/>
                  <a:t>pH</a:t>
                </a:r>
                <a:r>
                  <a:rPr lang="ko-KR" altLang="en-US" dirty="0" smtClean="0"/>
                  <a:t>가 </a:t>
                </a:r>
                <a:r>
                  <a:rPr lang="en-US" altLang="ko-KR" dirty="0" smtClean="0"/>
                  <a:t>3.5dlgkrk </a:t>
                </a:r>
                <a:r>
                  <a:rPr lang="ko-KR" altLang="en-US" dirty="0" smtClean="0"/>
                  <a:t>될</a:t>
                </a:r>
                <a:r>
                  <a:rPr lang="en-US" altLang="ko-KR" dirty="0" smtClean="0"/>
                  <a:t> </a:t>
                </a:r>
                <a:r>
                  <a:rPr lang="ko-KR" altLang="en-US" dirty="0" smtClean="0"/>
                  <a:t>때까지 </a:t>
                </a:r>
                <a:r>
                  <a:rPr lang="en-US" altLang="ko-KR" dirty="0" smtClean="0"/>
                  <a:t>2) </a:t>
                </a:r>
                <a:r>
                  <a:rPr lang="ko-KR" altLang="en-US" dirty="0" smtClean="0"/>
                  <a:t>반복</a:t>
                </a:r>
                <a:endParaRPr lang="en-US" altLang="ko-KR" dirty="0" smtClean="0"/>
              </a:p>
              <a:p>
                <a:pPr marL="1051560" lvl="2" indent="-457200">
                  <a:buClrTx/>
                  <a:buFont typeface="+mj-lt"/>
                  <a:buAutoNum type="arabicParenR"/>
                </a:pPr>
                <a:r>
                  <a:rPr lang="ko-KR" altLang="en-US" dirty="0" err="1" smtClean="0"/>
                  <a:t>그랜</a:t>
                </a:r>
                <a:r>
                  <a:rPr lang="ko-KR" altLang="en-US" dirty="0" smtClean="0"/>
                  <a:t> 함수</a:t>
                </a:r>
                <a:r>
                  <a:rPr lang="en-US" altLang="ko-KR" dirty="0" smtClean="0"/>
                  <a:t>(Gran function) </a:t>
                </a:r>
                <a:r>
                  <a:rPr lang="ko-KR" altLang="en-US" dirty="0" smtClean="0"/>
                  <a:t>계산</a:t>
                </a:r>
                <a:r>
                  <a:rPr lang="en-US" altLang="ko-KR" dirty="0" smtClean="0"/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altLang="ko-KR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𝑎𝑑𝑑</m:t>
                            </m:r>
                          </m:sub>
                        </m:sSub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𝑠𝑎𝑚𝑝𝑙𝑒</m:t>
                            </m:r>
                          </m:sub>
                        </m:sSub>
                      </m:e>
                    </m:d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∗</m:t>
                    </m:r>
                    <m:sSup>
                      <m:sSupPr>
                        <m:ctrlPr>
                          <a:rPr lang="en-US" altLang="ko-KR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𝑝𝐻</m:t>
                        </m:r>
                      </m:sup>
                    </m:sSup>
                  </m:oMath>
                </a14:m>
                <a:endParaRPr lang="en-US" altLang="ko-KR" b="0" dirty="0" smtClean="0"/>
              </a:p>
              <a:p>
                <a:pPr marL="1051560" lvl="2" indent="-457200">
                  <a:buClrTx/>
                  <a:buFont typeface="+mj-lt"/>
                  <a:buAutoNum type="arabicParenR"/>
                </a:pPr>
                <a:r>
                  <a:rPr lang="ko-KR" altLang="en-US" dirty="0" smtClean="0"/>
                  <a:t>가로축을 </a:t>
                </a:r>
                <a:r>
                  <a:rPr lang="en-US" altLang="ko-KR" dirty="0" err="1" smtClean="0"/>
                  <a:t>V</a:t>
                </a:r>
                <a:r>
                  <a:rPr lang="en-US" altLang="ko-KR" baseline="-25000" dirty="0" err="1" smtClean="0"/>
                  <a:t>add</a:t>
                </a:r>
                <a:r>
                  <a:rPr lang="en-US" altLang="ko-KR" dirty="0" smtClean="0"/>
                  <a:t> </a:t>
                </a:r>
                <a:r>
                  <a:rPr lang="ko-KR" altLang="en-US" dirty="0" smtClean="0"/>
                  <a:t>세로축을</a:t>
                </a:r>
                <a:r>
                  <a:rPr lang="en-US" altLang="ko-KR" dirty="0" smtClean="0"/>
                  <a:t> F</a:t>
                </a:r>
                <a:r>
                  <a:rPr lang="en-US" altLang="ko-KR" baseline="-25000" dirty="0" smtClean="0"/>
                  <a:t>1</a:t>
                </a:r>
                <a:r>
                  <a:rPr lang="en-US" altLang="ko-KR" dirty="0" smtClean="0"/>
                  <a:t> </a:t>
                </a:r>
                <a:r>
                  <a:rPr lang="ko-KR" altLang="en-US" dirty="0" smtClean="0"/>
                  <a:t>값으로 하는 그래프 도시</a:t>
                </a:r>
                <a:endParaRPr lang="en-US" altLang="ko-KR" dirty="0" smtClean="0"/>
              </a:p>
              <a:p>
                <a:pPr marL="1051560" lvl="2" indent="-457200">
                  <a:buClrTx/>
                  <a:buFont typeface="+mj-lt"/>
                  <a:buAutoNum type="arabicParenR"/>
                </a:pPr>
                <a:r>
                  <a:rPr lang="ko-KR" altLang="en-US" dirty="0" smtClean="0"/>
                  <a:t>위 그래프의 직선 부분을 선형 회귀 분석 </a:t>
                </a:r>
                <a:r>
                  <a:rPr lang="en-US" altLang="ko-KR" dirty="0" smtClean="0"/>
                  <a:t>(F</a:t>
                </a:r>
                <a:r>
                  <a:rPr lang="en-US" altLang="ko-KR" baseline="-25000" dirty="0" smtClean="0"/>
                  <a:t>1</a:t>
                </a:r>
                <a:r>
                  <a:rPr lang="ko-KR" altLang="en-US" dirty="0" smtClean="0"/>
                  <a:t>을 독립변수로</a:t>
                </a:r>
                <a:r>
                  <a:rPr lang="en-US" altLang="ko-KR" dirty="0" smtClean="0"/>
                  <a:t>)</a:t>
                </a:r>
              </a:p>
              <a:p>
                <a:pPr marL="1051560" lvl="2" indent="-457200">
                  <a:buClrTx/>
                  <a:buFont typeface="+mj-lt"/>
                  <a:buAutoNum type="arabicParenR"/>
                </a:pPr>
                <a:r>
                  <a:rPr lang="ko-KR" altLang="en-US" dirty="0" smtClean="0"/>
                  <a:t>위 </a:t>
                </a:r>
                <a:r>
                  <a:rPr lang="ko-KR" altLang="en-US" dirty="0" err="1" smtClean="0"/>
                  <a:t>직선식과</a:t>
                </a:r>
                <a:r>
                  <a:rPr lang="ko-KR" altLang="en-US" dirty="0" smtClean="0"/>
                  <a:t> 가로축이 만나는 지점의 값이 </a:t>
                </a:r>
                <a:r>
                  <a:rPr lang="ko-KR" altLang="en-US" dirty="0" err="1" smtClean="0"/>
                  <a:t>적정점의</a:t>
                </a:r>
                <a:r>
                  <a:rPr lang="ko-KR" altLang="en-US" dirty="0" smtClean="0"/>
                  <a:t> 산 용액 부피</a:t>
                </a:r>
                <a:r>
                  <a:rPr lang="en-US" altLang="ko-KR" dirty="0" smtClean="0"/>
                  <a:t>, </a:t>
                </a:r>
                <a:r>
                  <a:rPr lang="ko-KR" altLang="en-US" dirty="0" smtClean="0"/>
                  <a:t>직선의 기울기가 산의 실제 </a:t>
                </a:r>
                <a:r>
                  <a:rPr lang="ko-KR" altLang="en-US" dirty="0" err="1" smtClean="0"/>
                  <a:t>노르말</a:t>
                </a:r>
                <a:r>
                  <a:rPr lang="ko-KR" altLang="en-US" dirty="0" smtClean="0"/>
                  <a:t> 농도가 된다</a:t>
                </a:r>
                <a:endParaRPr lang="en-US" altLang="ko-KR" dirty="0" smtClean="0"/>
              </a:p>
              <a:p>
                <a:pPr marL="1051560" lvl="2" indent="-457200">
                  <a:buClrTx/>
                  <a:buFont typeface="+mj-lt"/>
                  <a:buAutoNum type="arabicParenR"/>
                </a:pPr>
                <a14:m>
                  <m:oMath xmlns:m="http://schemas.openxmlformats.org/officeDocument/2006/math"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𝑎𝑙𝑘𝑎𝑙𝑖𝑛𝑖𝑡𝑦</m:t>
                    </m:r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∗</m:t>
                    </m:r>
                    <m:sSub>
                      <m:sSubPr>
                        <m:ctrlPr>
                          <a:rPr lang="en-US" altLang="ko-K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𝑒𝑛𝑑</m:t>
                        </m:r>
                      </m:sub>
                    </m:sSub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∗50000/</m:t>
                    </m:r>
                    <m:sSub>
                      <m:sSubPr>
                        <m:ctrlPr>
                          <a:rPr lang="en-US" altLang="ko-K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𝑠𝑎𝑚𝑝𝑙𝑒</m:t>
                        </m:r>
                      </m:sub>
                    </m:sSub>
                  </m:oMath>
                </a14:m>
                <a:r>
                  <a:rPr lang="en-US" altLang="ko-KR" dirty="0" smtClean="0"/>
                  <a:t> (mg CaCO</a:t>
                </a:r>
                <a:r>
                  <a:rPr lang="en-US" altLang="ko-KR" baseline="-25000" dirty="0" smtClean="0"/>
                  <a:t>3</a:t>
                </a:r>
                <a:r>
                  <a:rPr lang="en-US" altLang="ko-KR" dirty="0" smtClean="0"/>
                  <a:t>/L)</a:t>
                </a:r>
              </a:p>
            </p:txBody>
          </p:sp>
        </mc:Choice>
        <mc:Fallback>
          <p:sp>
            <p:nvSpPr>
              <p:cNvPr id="3" name="내용 개체 틀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 l="-593" t="-1235" r="-593" b="-494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324807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>
                <a:solidFill>
                  <a:schemeClr val="accent1">
                    <a:satMod val="150000"/>
                  </a:schemeClr>
                </a:solidFill>
              </a:rPr>
              <a:t>Ch. 5. </a:t>
            </a:r>
            <a:r>
              <a:rPr lang="ko-KR" altLang="en-US" dirty="0">
                <a:solidFill>
                  <a:schemeClr val="accent1">
                    <a:satMod val="150000"/>
                  </a:schemeClr>
                </a:solidFill>
              </a:rPr>
              <a:t>산도</a:t>
            </a:r>
            <a:r>
              <a:rPr lang="en-US" altLang="ko-KR" dirty="0">
                <a:solidFill>
                  <a:schemeClr val="accent1">
                    <a:satMod val="150000"/>
                  </a:schemeClr>
                </a:solidFill>
              </a:rPr>
              <a:t>, </a:t>
            </a:r>
            <a:r>
              <a:rPr lang="ko-KR" altLang="en-US" dirty="0">
                <a:solidFill>
                  <a:schemeClr val="accent1">
                    <a:satMod val="150000"/>
                  </a:schemeClr>
                </a:solidFill>
              </a:rPr>
              <a:t>염기도</a:t>
            </a:r>
            <a:r>
              <a:rPr lang="en-US" altLang="ko-KR" dirty="0">
                <a:solidFill>
                  <a:schemeClr val="accent1">
                    <a:satMod val="150000"/>
                  </a:schemeClr>
                </a:solidFill>
              </a:rPr>
              <a:t>, </a:t>
            </a:r>
            <a:r>
              <a:rPr lang="ko-KR" altLang="en-US" dirty="0" err="1">
                <a:solidFill>
                  <a:schemeClr val="accent1">
                    <a:satMod val="150000"/>
                  </a:schemeClr>
                </a:solidFill>
              </a:rPr>
              <a:t>총용존고형물질량</a:t>
            </a:r>
            <a:r>
              <a:rPr lang="en-US" altLang="ko-KR" dirty="0">
                <a:solidFill>
                  <a:schemeClr val="accent1">
                    <a:satMod val="150000"/>
                  </a:schemeClr>
                </a:solidFill>
              </a:rPr>
              <a:t>, </a:t>
            </a:r>
            <a:r>
              <a:rPr lang="ko-KR" altLang="en-US" dirty="0">
                <a:solidFill>
                  <a:schemeClr val="accent1">
                    <a:satMod val="150000"/>
                  </a:schemeClr>
                </a:solidFill>
              </a:rPr>
              <a:t>경도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ko-KR" altLang="en-US" dirty="0" err="1" smtClean="0"/>
              <a:t>총용존고형물질량</a:t>
            </a:r>
            <a:r>
              <a:rPr lang="en-US" altLang="ko-KR" dirty="0" smtClean="0"/>
              <a:t>(Total Dissolved Solids; TDS)</a:t>
            </a:r>
          </a:p>
          <a:p>
            <a:pPr lvl="1">
              <a:buClrTx/>
              <a:buFont typeface="Wingdings" panose="05000000000000000000" pitchFamily="2" charset="2"/>
              <a:buChar char="§"/>
            </a:pPr>
            <a:r>
              <a:rPr lang="ko-KR" altLang="en-US" dirty="0" smtClean="0"/>
              <a:t>정의</a:t>
            </a:r>
            <a:r>
              <a:rPr lang="en-US" altLang="ko-KR" dirty="0" smtClean="0"/>
              <a:t>: </a:t>
            </a:r>
            <a:r>
              <a:rPr lang="ko-KR" altLang="en-US" dirty="0" smtClean="0"/>
              <a:t>단위 부피당 용액에 녹아 있는 용질의 무게</a:t>
            </a:r>
            <a:r>
              <a:rPr lang="en-US" altLang="ko-KR" dirty="0"/>
              <a:t> </a:t>
            </a:r>
            <a:r>
              <a:rPr lang="en-US" altLang="ko-KR" dirty="0" smtClean="0"/>
              <a:t>(</a:t>
            </a:r>
            <a:r>
              <a:rPr lang="ko-KR" altLang="en-US" dirty="0" smtClean="0"/>
              <a:t>염도 및 </a:t>
            </a:r>
            <a:r>
              <a:rPr lang="ko-KR" altLang="en-US" dirty="0" err="1" smtClean="0"/>
              <a:t>전도도와</a:t>
            </a:r>
            <a:r>
              <a:rPr lang="ko-KR" altLang="en-US" dirty="0" smtClean="0"/>
              <a:t> 매우 밀접한 관계</a:t>
            </a:r>
            <a:r>
              <a:rPr lang="en-US" altLang="ko-KR" dirty="0" smtClean="0"/>
              <a:t>)</a:t>
            </a:r>
          </a:p>
          <a:p>
            <a:pPr lvl="1">
              <a:buClrTx/>
              <a:buFont typeface="Wingdings" panose="05000000000000000000" pitchFamily="2" charset="2"/>
              <a:buChar char="§"/>
            </a:pPr>
            <a:r>
              <a:rPr lang="ko-KR" altLang="en-US" dirty="0" smtClean="0"/>
              <a:t>측정</a:t>
            </a:r>
            <a:endParaRPr lang="en-US" altLang="ko-KR" dirty="0" smtClean="0"/>
          </a:p>
          <a:p>
            <a:pPr marL="1051560" lvl="2" indent="-457200">
              <a:buClrTx/>
              <a:buFont typeface="+mj-lt"/>
              <a:buAutoNum type="arabicParenR"/>
            </a:pPr>
            <a:r>
              <a:rPr lang="ko-KR" altLang="en-US" dirty="0" smtClean="0"/>
              <a:t>여과</a:t>
            </a:r>
            <a:endParaRPr lang="en-US" altLang="ko-KR" dirty="0" smtClean="0"/>
          </a:p>
          <a:p>
            <a:pPr marL="1051560" lvl="2" indent="-457200">
              <a:buClrTx/>
              <a:buFont typeface="+mj-lt"/>
              <a:buAutoNum type="arabicParenR"/>
            </a:pPr>
            <a:r>
              <a:rPr lang="ko-KR" altLang="en-US" dirty="0" smtClean="0"/>
              <a:t>증발 접시를 깨끗이 씻은 후</a:t>
            </a:r>
            <a:r>
              <a:rPr lang="en-US" altLang="ko-KR" dirty="0" smtClean="0"/>
              <a:t>, 180C</a:t>
            </a:r>
            <a:r>
              <a:rPr lang="ko-KR" altLang="en-US" dirty="0" smtClean="0"/>
              <a:t>에서 두 시간 가열 </a:t>
            </a:r>
            <a:r>
              <a:rPr lang="en-US" altLang="ko-KR" dirty="0" smtClean="0"/>
              <a:t>. </a:t>
            </a:r>
            <a:r>
              <a:rPr lang="en-US" altLang="ko-KR" dirty="0" err="1" smtClean="0"/>
              <a:t>Dessicator</a:t>
            </a:r>
            <a:r>
              <a:rPr lang="ko-KR" altLang="en-US" dirty="0" smtClean="0"/>
              <a:t>에서 식힌 후 무게 측정</a:t>
            </a:r>
            <a:endParaRPr lang="en-US" altLang="ko-KR" dirty="0" smtClean="0"/>
          </a:p>
          <a:p>
            <a:pPr marL="1051560" lvl="2" indent="-457200">
              <a:buClrTx/>
              <a:buFont typeface="+mj-lt"/>
              <a:buAutoNum type="arabicParenR"/>
            </a:pPr>
            <a:r>
              <a:rPr lang="ko-KR" altLang="en-US" dirty="0" smtClean="0"/>
              <a:t>일정 부피의 여과 용액을  증발 접시에 옮김</a:t>
            </a:r>
            <a:endParaRPr lang="en-US" altLang="ko-KR" dirty="0" smtClean="0"/>
          </a:p>
          <a:p>
            <a:pPr marL="1051560" lvl="2" indent="-457200">
              <a:buClrTx/>
              <a:buFont typeface="+mj-lt"/>
              <a:buAutoNum type="arabicParenR"/>
            </a:pPr>
            <a:r>
              <a:rPr lang="ko-KR" altLang="en-US" dirty="0" err="1" smtClean="0"/>
              <a:t>열판에서</a:t>
            </a:r>
            <a:r>
              <a:rPr lang="ko-KR" altLang="en-US" dirty="0" smtClean="0"/>
              <a:t> 서서히 말림</a:t>
            </a:r>
            <a:r>
              <a:rPr lang="en-US" altLang="ko-KR" dirty="0" smtClean="0"/>
              <a:t>(</a:t>
            </a:r>
            <a:r>
              <a:rPr lang="ko-KR" altLang="en-US" dirty="0" smtClean="0"/>
              <a:t>끓으면 안됨</a:t>
            </a:r>
            <a:r>
              <a:rPr lang="en-US" altLang="ko-KR" dirty="0" smtClean="0"/>
              <a:t>)</a:t>
            </a:r>
          </a:p>
          <a:p>
            <a:pPr marL="1051560" lvl="2" indent="-457200">
              <a:buClrTx/>
              <a:buFont typeface="+mj-lt"/>
              <a:buAutoNum type="arabicParenR"/>
            </a:pPr>
            <a:r>
              <a:rPr lang="ko-KR" altLang="en-US" dirty="0" smtClean="0"/>
              <a:t>완전히 마르면</a:t>
            </a:r>
            <a:r>
              <a:rPr lang="en-US" altLang="ko-KR" dirty="0" smtClean="0"/>
              <a:t>, 180C</a:t>
            </a:r>
            <a:r>
              <a:rPr lang="ko-KR" altLang="en-US" dirty="0" smtClean="0"/>
              <a:t>에서 두 시간 더 가열</a:t>
            </a:r>
            <a:endParaRPr lang="en-US" altLang="ko-KR" dirty="0" smtClean="0"/>
          </a:p>
          <a:p>
            <a:pPr marL="1051560" lvl="2" indent="-457200">
              <a:buClrTx/>
              <a:buFont typeface="+mj-lt"/>
              <a:buAutoNum type="arabicParenR"/>
            </a:pPr>
            <a:r>
              <a:rPr lang="en-US" altLang="ko-KR" dirty="0" err="1" smtClean="0"/>
              <a:t>Dessicator</a:t>
            </a:r>
            <a:r>
              <a:rPr lang="ko-KR" altLang="en-US" dirty="0" smtClean="0"/>
              <a:t>에서 식힌 후 무게 측정</a:t>
            </a:r>
            <a:endParaRPr lang="en-US" altLang="ko-KR" dirty="0" smtClean="0"/>
          </a:p>
          <a:p>
            <a:pPr marL="1051560" lvl="2" indent="-457200">
              <a:buClrTx/>
              <a:buFont typeface="+mj-lt"/>
              <a:buAutoNum type="arabicParenR"/>
            </a:pPr>
            <a:r>
              <a:rPr lang="en-US" altLang="ko-KR" dirty="0" smtClean="0"/>
              <a:t>TDS=(</a:t>
            </a:r>
            <a:r>
              <a:rPr lang="ko-KR" altLang="en-US" dirty="0" smtClean="0"/>
              <a:t>무게 </a:t>
            </a:r>
            <a:r>
              <a:rPr lang="en-US" altLang="ko-KR" dirty="0" smtClean="0"/>
              <a:t>6) – </a:t>
            </a:r>
            <a:r>
              <a:rPr lang="ko-KR" altLang="en-US" dirty="0" smtClean="0"/>
              <a:t>무게 </a:t>
            </a:r>
            <a:r>
              <a:rPr lang="en-US" altLang="ko-KR" dirty="0" smtClean="0"/>
              <a:t>2))/ </a:t>
            </a:r>
            <a:r>
              <a:rPr lang="ko-KR" altLang="en-US" dirty="0" smtClean="0"/>
              <a:t>시료 부피 </a:t>
            </a:r>
            <a:r>
              <a:rPr lang="en-US" altLang="ko-KR" dirty="0" smtClean="0"/>
              <a:t>(mg/L)</a:t>
            </a:r>
          </a:p>
        </p:txBody>
      </p:sp>
    </p:spTree>
    <p:extLst>
      <p:ext uri="{BB962C8B-B14F-4D97-AF65-F5344CB8AC3E}">
        <p14:creationId xmlns:p14="http://schemas.microsoft.com/office/powerpoint/2010/main" val="157269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>
                <a:solidFill>
                  <a:schemeClr val="accent1">
                    <a:satMod val="150000"/>
                  </a:schemeClr>
                </a:solidFill>
              </a:rPr>
              <a:t>Ch. 5. </a:t>
            </a:r>
            <a:r>
              <a:rPr lang="ko-KR" altLang="en-US" dirty="0">
                <a:solidFill>
                  <a:schemeClr val="accent1">
                    <a:satMod val="150000"/>
                  </a:schemeClr>
                </a:solidFill>
              </a:rPr>
              <a:t>산도</a:t>
            </a:r>
            <a:r>
              <a:rPr lang="en-US" altLang="ko-KR" dirty="0">
                <a:solidFill>
                  <a:schemeClr val="accent1">
                    <a:satMod val="150000"/>
                  </a:schemeClr>
                </a:solidFill>
              </a:rPr>
              <a:t>, </a:t>
            </a:r>
            <a:r>
              <a:rPr lang="ko-KR" altLang="en-US" dirty="0">
                <a:solidFill>
                  <a:schemeClr val="accent1">
                    <a:satMod val="150000"/>
                  </a:schemeClr>
                </a:solidFill>
              </a:rPr>
              <a:t>염기도</a:t>
            </a:r>
            <a:r>
              <a:rPr lang="en-US" altLang="ko-KR" dirty="0">
                <a:solidFill>
                  <a:schemeClr val="accent1">
                    <a:satMod val="150000"/>
                  </a:schemeClr>
                </a:solidFill>
              </a:rPr>
              <a:t>, </a:t>
            </a:r>
            <a:r>
              <a:rPr lang="ko-KR" altLang="en-US" dirty="0" err="1">
                <a:solidFill>
                  <a:schemeClr val="accent1">
                    <a:satMod val="150000"/>
                  </a:schemeClr>
                </a:solidFill>
              </a:rPr>
              <a:t>총용존고형물질량</a:t>
            </a:r>
            <a:r>
              <a:rPr lang="en-US" altLang="ko-KR" dirty="0">
                <a:solidFill>
                  <a:schemeClr val="accent1">
                    <a:satMod val="150000"/>
                  </a:schemeClr>
                </a:solidFill>
              </a:rPr>
              <a:t>, </a:t>
            </a:r>
            <a:r>
              <a:rPr lang="ko-KR" altLang="en-US" dirty="0">
                <a:solidFill>
                  <a:schemeClr val="accent1">
                    <a:satMod val="150000"/>
                  </a:schemeClr>
                </a:solidFill>
              </a:rPr>
              <a:t>경도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ko-KR" altLang="en-US" dirty="0" smtClean="0"/>
              <a:t>경도</a:t>
            </a:r>
            <a:r>
              <a:rPr lang="en-US" altLang="ko-KR" dirty="0" smtClean="0"/>
              <a:t>(Hardness)</a:t>
            </a:r>
          </a:p>
          <a:p>
            <a:pPr lvl="1">
              <a:buClrTx/>
              <a:buFont typeface="Wingdings" panose="05000000000000000000" pitchFamily="2" charset="2"/>
              <a:buChar char="§"/>
            </a:pPr>
            <a:r>
              <a:rPr lang="ko-KR" altLang="en-US" dirty="0" smtClean="0"/>
              <a:t>정의</a:t>
            </a:r>
            <a:r>
              <a:rPr lang="en-US" altLang="ko-KR" dirty="0" smtClean="0"/>
              <a:t>: </a:t>
            </a:r>
            <a:r>
              <a:rPr lang="ko-KR" altLang="en-US" dirty="0" smtClean="0"/>
              <a:t>물이 비누를 </a:t>
            </a:r>
            <a:r>
              <a:rPr lang="ko-KR" altLang="en-US" dirty="0" err="1" smtClean="0"/>
              <a:t>엉기게하는</a:t>
            </a:r>
            <a:r>
              <a:rPr lang="ko-KR" altLang="en-US" dirty="0" smtClean="0"/>
              <a:t> 성질을 나타내는 척도</a:t>
            </a:r>
            <a:r>
              <a:rPr lang="en-US" altLang="ko-KR" dirty="0" smtClean="0"/>
              <a:t>(</a:t>
            </a:r>
            <a:r>
              <a:rPr lang="ko-KR" altLang="en-US" dirty="0" smtClean="0"/>
              <a:t>알칼리 </a:t>
            </a:r>
            <a:r>
              <a:rPr lang="ko-KR" altLang="en-US" dirty="0" err="1" smtClean="0"/>
              <a:t>토금속</a:t>
            </a:r>
            <a:r>
              <a:rPr lang="ko-KR" altLang="en-US" dirty="0" smtClean="0"/>
              <a:t> 이온의 양에 비례</a:t>
            </a:r>
            <a:r>
              <a:rPr lang="en-US" altLang="ko-KR" dirty="0" smtClean="0"/>
              <a:t>)</a:t>
            </a:r>
          </a:p>
          <a:p>
            <a:pPr lvl="1">
              <a:buClrTx/>
              <a:buFont typeface="Wingdings" panose="05000000000000000000" pitchFamily="2" charset="2"/>
              <a:buChar char="§"/>
            </a:pPr>
            <a:r>
              <a:rPr lang="ko-KR" altLang="en-US" dirty="0" smtClean="0"/>
              <a:t>측정</a:t>
            </a:r>
            <a:endParaRPr lang="en-US" altLang="ko-KR" dirty="0" smtClean="0"/>
          </a:p>
          <a:p>
            <a:pPr lvl="2">
              <a:buClrTx/>
              <a:buFont typeface="Wingdings" panose="05000000000000000000" pitchFamily="2" charset="2"/>
              <a:buChar char="§"/>
            </a:pPr>
            <a:r>
              <a:rPr lang="ko-KR" altLang="en-US" dirty="0" smtClean="0"/>
              <a:t>직접 측정</a:t>
            </a:r>
            <a:r>
              <a:rPr lang="en-US" altLang="ko-KR" dirty="0" smtClean="0"/>
              <a:t>: EDTA </a:t>
            </a:r>
            <a:r>
              <a:rPr lang="ko-KR" altLang="en-US" dirty="0" smtClean="0"/>
              <a:t>등을 이용</a:t>
            </a:r>
            <a:endParaRPr lang="en-US" altLang="ko-KR" dirty="0" smtClean="0"/>
          </a:p>
          <a:p>
            <a:pPr lvl="2">
              <a:buClrTx/>
              <a:buFont typeface="Wingdings" panose="05000000000000000000" pitchFamily="2" charset="2"/>
              <a:buChar char="§"/>
            </a:pPr>
            <a:r>
              <a:rPr lang="ko-KR" altLang="en-US" dirty="0" smtClean="0"/>
              <a:t>이론적 계산</a:t>
            </a:r>
            <a:endParaRPr lang="en-US" altLang="ko-KR" dirty="0" smtClean="0"/>
          </a:p>
          <a:p>
            <a:pPr marL="1051560" lvl="2" indent="-457200">
              <a:buClrTx/>
              <a:buFont typeface="+mj-lt"/>
              <a:buAutoNum type="arabicParenR"/>
            </a:pPr>
            <a:r>
              <a:rPr lang="en-US" altLang="ko-KR" dirty="0" smtClean="0"/>
              <a:t> mg CaCO</a:t>
            </a:r>
            <a:r>
              <a:rPr lang="en-US" altLang="ko-KR" baseline="-25000" dirty="0" smtClean="0"/>
              <a:t>3</a:t>
            </a:r>
            <a:r>
              <a:rPr lang="en-US" altLang="ko-KR" dirty="0" smtClean="0"/>
              <a:t>/L =2.497[</a:t>
            </a:r>
            <a:r>
              <a:rPr lang="en-US" altLang="ko-KR" dirty="0" err="1" smtClean="0"/>
              <a:t>Ca</a:t>
            </a:r>
            <a:r>
              <a:rPr lang="en-US" altLang="ko-KR" dirty="0" smtClean="0"/>
              <a:t>, mg/L] + 4.118[Mg, mg/L]</a:t>
            </a:r>
          </a:p>
          <a:p>
            <a:pPr lvl="1">
              <a:buClrTx/>
              <a:buFont typeface="Wingdings" panose="05000000000000000000" pitchFamily="2" charset="2"/>
              <a:buChar char="§"/>
            </a:pPr>
            <a:r>
              <a:rPr lang="ko-KR" altLang="en-US" dirty="0" smtClean="0"/>
              <a:t>보고</a:t>
            </a:r>
            <a:endParaRPr lang="en-US" altLang="ko-KR" dirty="0" smtClean="0"/>
          </a:p>
          <a:p>
            <a:pPr marL="594360" lvl="2" indent="0">
              <a:buClrTx/>
              <a:buNone/>
            </a:pPr>
            <a:r>
              <a:rPr lang="en-US" altLang="ko-KR" dirty="0"/>
              <a:t>mg </a:t>
            </a:r>
            <a:r>
              <a:rPr lang="en-US" altLang="ko-KR" dirty="0" smtClean="0"/>
              <a:t>CaCO</a:t>
            </a:r>
            <a:r>
              <a:rPr lang="en-US" altLang="ko-KR" baseline="-25000" dirty="0" smtClean="0"/>
              <a:t>3</a:t>
            </a:r>
            <a:r>
              <a:rPr lang="en-US" altLang="ko-KR" dirty="0" smtClean="0"/>
              <a:t>/L</a:t>
            </a:r>
          </a:p>
          <a:p>
            <a:pPr marL="594360" lvl="2" indent="0">
              <a:buClrTx/>
              <a:buNone/>
            </a:pPr>
            <a:r>
              <a:rPr lang="en-US" altLang="ko-KR" dirty="0" smtClean="0"/>
              <a:t>(</a:t>
            </a:r>
            <a:r>
              <a:rPr lang="ko-KR" altLang="en-US" dirty="0" smtClean="0"/>
              <a:t>측정한 것인지 이론적으로 계산한 것인지를 반드시 명기할 것</a:t>
            </a:r>
            <a:r>
              <a:rPr lang="en-US" altLang="ko-KR" smtClean="0"/>
              <a:t>)</a:t>
            </a:r>
            <a:endParaRPr lang="en-US" altLang="ko-KR" dirty="0" smtClean="0"/>
          </a:p>
          <a:p>
            <a:pPr marL="320040" lvl="1" indent="0">
              <a:buClrTx/>
              <a:buNone/>
            </a:pP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357588747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원본">
  <a:themeElements>
    <a:clrScheme name="원본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원본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원본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1551</TotalTime>
  <Words>606</Words>
  <Application>Microsoft Office PowerPoint</Application>
  <PresentationFormat>화면 슬라이드 쇼(4:3)</PresentationFormat>
  <Paragraphs>88</Paragraphs>
  <Slides>9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9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9</vt:i4>
      </vt:variant>
    </vt:vector>
  </HeadingPairs>
  <TitlesOfParts>
    <vt:vector size="19" baseType="lpstr">
      <vt:lpstr>굴림</vt:lpstr>
      <vt:lpstr>돋움</vt:lpstr>
      <vt:lpstr>맑은 고딕</vt:lpstr>
      <vt:lpstr>Arial</vt:lpstr>
      <vt:lpstr>Bookman Old Style</vt:lpstr>
      <vt:lpstr>Cambria Math</vt:lpstr>
      <vt:lpstr>Gill Sans MT</vt:lpstr>
      <vt:lpstr>Wingdings</vt:lpstr>
      <vt:lpstr>Wingdings 3</vt:lpstr>
      <vt:lpstr>원본</vt:lpstr>
      <vt:lpstr>Ch. 5. 산도, 염기도, 총용존고형물질량, 경도</vt:lpstr>
      <vt:lpstr>Ch. 5. 산도, 염기도, 총용존고형물질량, 경도</vt:lpstr>
      <vt:lpstr>Ch. 5. 산도, 염기도, 총용존고형물질량, 경도</vt:lpstr>
      <vt:lpstr>Ch. 5. 산도, 염기도, 총용존고형물질량, 경도</vt:lpstr>
      <vt:lpstr>Ch. 5. 산도, 염기도, 총용존고형물질량, 경도</vt:lpstr>
      <vt:lpstr>Ch. 5. 산도, 염기도, 총용존고형물질량, 경도</vt:lpstr>
      <vt:lpstr>Ch. 5. 산도, 염기도, 총용존고형물질량, 경도</vt:lpstr>
      <vt:lpstr>Ch. 5. 산도, 염기도, 총용존고형물질량, 경도</vt:lpstr>
      <vt:lpstr>Ch. 5. 산도, 염기도, 총용존고형물질량, 경도</vt:lpstr>
    </vt:vector>
  </TitlesOfParts>
  <Company>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Ch. 2. BASICS of GEOCHEMICAL ANALYSIS</dc:title>
  <dc:creator>user</dc:creator>
  <cp:lastModifiedBy>jyuhome</cp:lastModifiedBy>
  <cp:revision>74</cp:revision>
  <dcterms:created xsi:type="dcterms:W3CDTF">2011-09-04T11:44:53Z</dcterms:created>
  <dcterms:modified xsi:type="dcterms:W3CDTF">2013-11-14T11:26:46Z</dcterms:modified>
</cp:coreProperties>
</file>